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91" r:id="rId2"/>
  </p:sldMasterIdLst>
  <p:notesMasterIdLst>
    <p:notesMasterId r:id="rId42"/>
  </p:notesMasterIdLst>
  <p:handoutMasterIdLst>
    <p:handoutMasterId r:id="rId43"/>
  </p:handoutMasterIdLst>
  <p:sldIdLst>
    <p:sldId id="313" r:id="rId3"/>
    <p:sldId id="294" r:id="rId4"/>
    <p:sldId id="338" r:id="rId5"/>
    <p:sldId id="339" r:id="rId6"/>
    <p:sldId id="340" r:id="rId7"/>
    <p:sldId id="314" r:id="rId8"/>
    <p:sldId id="264" r:id="rId9"/>
    <p:sldId id="290" r:id="rId10"/>
    <p:sldId id="266" r:id="rId11"/>
    <p:sldId id="291" r:id="rId12"/>
    <p:sldId id="260" r:id="rId13"/>
    <p:sldId id="301" r:id="rId14"/>
    <p:sldId id="316" r:id="rId15"/>
    <p:sldId id="271" r:id="rId16"/>
    <p:sldId id="300" r:id="rId17"/>
    <p:sldId id="317" r:id="rId18"/>
    <p:sldId id="318" r:id="rId19"/>
    <p:sldId id="326" r:id="rId20"/>
    <p:sldId id="325" r:id="rId21"/>
    <p:sldId id="279" r:id="rId22"/>
    <p:sldId id="337" r:id="rId23"/>
    <p:sldId id="280" r:id="rId24"/>
    <p:sldId id="287" r:id="rId25"/>
    <p:sldId id="327" r:id="rId26"/>
    <p:sldId id="288" r:id="rId27"/>
    <p:sldId id="315" r:id="rId28"/>
    <p:sldId id="335" r:id="rId29"/>
    <p:sldId id="257" r:id="rId30"/>
    <p:sldId id="341" r:id="rId31"/>
    <p:sldId id="311" r:id="rId32"/>
    <p:sldId id="342" r:id="rId33"/>
    <p:sldId id="261" r:id="rId34"/>
    <p:sldId id="336" r:id="rId35"/>
    <p:sldId id="263" r:id="rId36"/>
    <p:sldId id="343" r:id="rId37"/>
    <p:sldId id="344" r:id="rId38"/>
    <p:sldId id="345" r:id="rId39"/>
    <p:sldId id="267" r:id="rId40"/>
    <p:sldId id="269" r:id="rId41"/>
  </p:sldIdLst>
  <p:sldSz cx="9144000" cy="6858000" type="screen4x3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81" autoAdjust="0"/>
    <p:restoredTop sz="83747" autoAdjust="0"/>
  </p:normalViewPr>
  <p:slideViewPr>
    <p:cSldViewPr>
      <p:cViewPr varScale="1">
        <p:scale>
          <a:sx n="86" d="100"/>
          <a:sy n="86" d="100"/>
        </p:scale>
        <p:origin x="12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3.xml"/><Relationship Id="rId13" Type="http://schemas.openxmlformats.org/officeDocument/2006/relationships/slide" Target="slides/slide32.xml"/><Relationship Id="rId3" Type="http://schemas.openxmlformats.org/officeDocument/2006/relationships/slide" Target="slides/slide11.xml"/><Relationship Id="rId7" Type="http://schemas.openxmlformats.org/officeDocument/2006/relationships/slide" Target="slides/slide22.xml"/><Relationship Id="rId12" Type="http://schemas.openxmlformats.org/officeDocument/2006/relationships/slide" Target="slides/slide31.xml"/><Relationship Id="rId17" Type="http://schemas.openxmlformats.org/officeDocument/2006/relationships/slide" Target="slides/slide39.xml"/><Relationship Id="rId2" Type="http://schemas.openxmlformats.org/officeDocument/2006/relationships/slide" Target="slides/slide10.xml"/><Relationship Id="rId16" Type="http://schemas.openxmlformats.org/officeDocument/2006/relationships/slide" Target="slides/slide38.xml"/><Relationship Id="rId1" Type="http://schemas.openxmlformats.org/officeDocument/2006/relationships/slide" Target="slides/slide1.xml"/><Relationship Id="rId6" Type="http://schemas.openxmlformats.org/officeDocument/2006/relationships/slide" Target="slides/slide20.xml"/><Relationship Id="rId11" Type="http://schemas.openxmlformats.org/officeDocument/2006/relationships/slide" Target="slides/slide29.xml"/><Relationship Id="rId5" Type="http://schemas.openxmlformats.org/officeDocument/2006/relationships/slide" Target="slides/slide16.xml"/><Relationship Id="rId15" Type="http://schemas.openxmlformats.org/officeDocument/2006/relationships/slide" Target="slides/slide36.xml"/><Relationship Id="rId10" Type="http://schemas.openxmlformats.org/officeDocument/2006/relationships/slide" Target="slides/slide28.xml"/><Relationship Id="rId4" Type="http://schemas.openxmlformats.org/officeDocument/2006/relationships/slide" Target="slides/slide14.xml"/><Relationship Id="rId9" Type="http://schemas.openxmlformats.org/officeDocument/2006/relationships/slide" Target="slides/slide26.xml"/><Relationship Id="rId14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C817E8-824B-8943-989C-AC83F97FCEAD}" type="doc">
      <dgm:prSet loTypeId="urn:microsoft.com/office/officeart/2005/8/layout/target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C0052F-FF76-2841-9D77-5726AA5F128B}">
      <dgm:prSet/>
      <dgm:spPr/>
      <dgm:t>
        <a:bodyPr/>
        <a:lstStyle/>
        <a:p>
          <a:pPr rtl="0"/>
          <a:r>
            <a:rPr lang="en-US" dirty="0"/>
            <a:t>Composed of a collection of DRAM chips</a:t>
          </a:r>
        </a:p>
      </dgm:t>
    </dgm:pt>
    <dgm:pt modelId="{B86741C3-1DFA-3D47-A6E7-5C205CDFFFD9}" type="parTrans" cxnId="{E9857345-CAA6-5D4F-AAEB-1391A388DF2D}">
      <dgm:prSet/>
      <dgm:spPr/>
      <dgm:t>
        <a:bodyPr/>
        <a:lstStyle/>
        <a:p>
          <a:endParaRPr lang="en-US"/>
        </a:p>
      </dgm:t>
    </dgm:pt>
    <dgm:pt modelId="{E9C89165-FDC3-684D-8717-3E5D4F4689B5}" type="sibTrans" cxnId="{E9857345-CAA6-5D4F-AAEB-1391A388DF2D}">
      <dgm:prSet/>
      <dgm:spPr/>
      <dgm:t>
        <a:bodyPr/>
        <a:lstStyle/>
        <a:p>
          <a:endParaRPr lang="en-US"/>
        </a:p>
      </dgm:t>
    </dgm:pt>
    <dgm:pt modelId="{979CCC9C-C88B-4F4D-AC0F-0A951907E2F1}">
      <dgm:prSet/>
      <dgm:spPr/>
      <dgm:t>
        <a:bodyPr/>
        <a:lstStyle/>
        <a:p>
          <a:pPr rtl="0"/>
          <a:r>
            <a:rPr lang="en-GB" dirty="0"/>
            <a:t>Grouped together to form a </a:t>
          </a:r>
          <a:r>
            <a:rPr lang="en-GB" i="1" dirty="0"/>
            <a:t>memory bank</a:t>
          </a:r>
        </a:p>
      </dgm:t>
    </dgm:pt>
    <dgm:pt modelId="{CA737E00-0781-E140-AE5B-C7AE2F5D54AA}" type="parTrans" cxnId="{C4DC0A6C-5994-F74B-88A6-38B4EF570B12}">
      <dgm:prSet/>
      <dgm:spPr/>
      <dgm:t>
        <a:bodyPr/>
        <a:lstStyle/>
        <a:p>
          <a:endParaRPr lang="en-US"/>
        </a:p>
      </dgm:t>
    </dgm:pt>
    <dgm:pt modelId="{6B148C8B-8EEA-D744-9011-54543658C65B}" type="sibTrans" cxnId="{C4DC0A6C-5994-F74B-88A6-38B4EF570B12}">
      <dgm:prSet/>
      <dgm:spPr/>
      <dgm:t>
        <a:bodyPr/>
        <a:lstStyle/>
        <a:p>
          <a:endParaRPr lang="en-US"/>
        </a:p>
      </dgm:t>
    </dgm:pt>
    <dgm:pt modelId="{A804BAA3-A403-9E4D-9F00-DDDAF19AB792}">
      <dgm:prSet/>
      <dgm:spPr/>
      <dgm:t>
        <a:bodyPr/>
        <a:lstStyle/>
        <a:p>
          <a:pPr rtl="0"/>
          <a:r>
            <a:rPr lang="en-US" dirty="0"/>
            <a:t>Each bank is independently able to service a memory read or write request</a:t>
          </a:r>
        </a:p>
      </dgm:t>
    </dgm:pt>
    <dgm:pt modelId="{8F848074-08CD-D04A-BCAF-96E598B657A5}" type="parTrans" cxnId="{E1896FBA-2D33-4640-A1D4-BE8984060BE5}">
      <dgm:prSet/>
      <dgm:spPr/>
      <dgm:t>
        <a:bodyPr/>
        <a:lstStyle/>
        <a:p>
          <a:endParaRPr lang="en-US"/>
        </a:p>
      </dgm:t>
    </dgm:pt>
    <dgm:pt modelId="{7B5B54EB-22EA-464C-B494-49CB79BA132C}" type="sibTrans" cxnId="{E1896FBA-2D33-4640-A1D4-BE8984060BE5}">
      <dgm:prSet/>
      <dgm:spPr/>
      <dgm:t>
        <a:bodyPr/>
        <a:lstStyle/>
        <a:p>
          <a:endParaRPr lang="en-US"/>
        </a:p>
      </dgm:t>
    </dgm:pt>
    <dgm:pt modelId="{6990B913-075B-F24B-BBAD-DFEE2609734F}">
      <dgm:prSet/>
      <dgm:spPr/>
      <dgm:t>
        <a:bodyPr/>
        <a:lstStyle/>
        <a:p>
          <a:pPr rtl="0"/>
          <a:r>
            <a:rPr lang="en-US" i="1" dirty="0"/>
            <a:t>K</a:t>
          </a:r>
          <a:r>
            <a:rPr lang="en-US" dirty="0"/>
            <a:t> banks can service </a:t>
          </a:r>
          <a:r>
            <a:rPr lang="en-US" i="1" dirty="0"/>
            <a:t>K</a:t>
          </a:r>
          <a:r>
            <a:rPr lang="en-US" dirty="0"/>
            <a:t> requests simultaneously, increasing memory read or write rates by a factor of </a:t>
          </a:r>
          <a:r>
            <a:rPr lang="en-US" i="1" dirty="0"/>
            <a:t>K</a:t>
          </a:r>
          <a:endParaRPr lang="en-US" dirty="0"/>
        </a:p>
      </dgm:t>
    </dgm:pt>
    <dgm:pt modelId="{A6B922CC-A229-714D-9271-B899C3F9E94D}" type="parTrans" cxnId="{247FDD88-A0E0-1744-834B-0F8FDFFB38ED}">
      <dgm:prSet/>
      <dgm:spPr/>
      <dgm:t>
        <a:bodyPr/>
        <a:lstStyle/>
        <a:p>
          <a:endParaRPr lang="en-US"/>
        </a:p>
      </dgm:t>
    </dgm:pt>
    <dgm:pt modelId="{EDDA628D-F276-0A46-AAC4-AE129E4624C7}" type="sibTrans" cxnId="{247FDD88-A0E0-1744-834B-0F8FDFFB38ED}">
      <dgm:prSet/>
      <dgm:spPr/>
      <dgm:t>
        <a:bodyPr/>
        <a:lstStyle/>
        <a:p>
          <a:endParaRPr lang="en-US"/>
        </a:p>
      </dgm:t>
    </dgm:pt>
    <dgm:pt modelId="{9ED157BA-69A5-9144-AB59-6B93FD55C0B8}">
      <dgm:prSet/>
      <dgm:spPr/>
      <dgm:t>
        <a:bodyPr/>
        <a:lstStyle/>
        <a:p>
          <a:pPr rtl="0"/>
          <a:r>
            <a:rPr lang="en-GB" dirty="0"/>
            <a:t>If consecutive words of memory are stored in different banks, the transfer of a block of memory is speeded up</a:t>
          </a:r>
        </a:p>
      </dgm:t>
    </dgm:pt>
    <dgm:pt modelId="{3BA5516E-3B52-0840-A909-851E6F7B1BF8}" type="parTrans" cxnId="{A4FC8BA6-1F1E-3147-AB97-75C1101DCC1F}">
      <dgm:prSet/>
      <dgm:spPr/>
      <dgm:t>
        <a:bodyPr/>
        <a:lstStyle/>
        <a:p>
          <a:endParaRPr lang="en-US"/>
        </a:p>
      </dgm:t>
    </dgm:pt>
    <dgm:pt modelId="{83D41E0C-5C58-4344-AFC3-1412D617C9DB}" type="sibTrans" cxnId="{A4FC8BA6-1F1E-3147-AB97-75C1101DCC1F}">
      <dgm:prSet/>
      <dgm:spPr/>
      <dgm:t>
        <a:bodyPr/>
        <a:lstStyle/>
        <a:p>
          <a:endParaRPr lang="en-US"/>
        </a:p>
      </dgm:t>
    </dgm:pt>
    <dgm:pt modelId="{B590D48F-C700-A745-A5D0-19C43AEA5E83}" type="pres">
      <dgm:prSet presAssocID="{22C817E8-824B-8943-989C-AC83F97FCEAD}" presName="composite" presStyleCnt="0">
        <dgm:presLayoutVars>
          <dgm:chMax val="5"/>
          <dgm:dir/>
          <dgm:resizeHandles val="exact"/>
        </dgm:presLayoutVars>
      </dgm:prSet>
      <dgm:spPr/>
    </dgm:pt>
    <dgm:pt modelId="{91CD37D8-A6C9-7347-9185-E44226E72FC7}" type="pres">
      <dgm:prSet presAssocID="{8CC0052F-FF76-2841-9D77-5726AA5F128B}" presName="circle1" presStyleLbl="lnNode1" presStyleIdx="0" presStyleCnt="5"/>
      <dgm:spPr/>
    </dgm:pt>
    <dgm:pt modelId="{7F2462F4-CE27-CB47-B974-0D649D5F1522}" type="pres">
      <dgm:prSet presAssocID="{8CC0052F-FF76-2841-9D77-5726AA5F128B}" presName="text1" presStyleLbl="revTx" presStyleIdx="0" presStyleCnt="5">
        <dgm:presLayoutVars>
          <dgm:bulletEnabled val="1"/>
        </dgm:presLayoutVars>
      </dgm:prSet>
      <dgm:spPr/>
    </dgm:pt>
    <dgm:pt modelId="{ECCACFBC-6FE8-3A49-AD2B-79E2DA2407EC}" type="pres">
      <dgm:prSet presAssocID="{8CC0052F-FF76-2841-9D77-5726AA5F128B}" presName="line1" presStyleLbl="callout" presStyleIdx="0" presStyleCnt="10"/>
      <dgm:spPr>
        <a:ln>
          <a:solidFill>
            <a:schemeClr val="accent3"/>
          </a:solidFill>
        </a:ln>
      </dgm:spPr>
    </dgm:pt>
    <dgm:pt modelId="{F321CC0B-6111-EA4D-945B-E997A707C6AB}" type="pres">
      <dgm:prSet presAssocID="{8CC0052F-FF76-2841-9D77-5726AA5F128B}" presName="d1" presStyleLbl="callout" presStyleIdx="1" presStyleCnt="10"/>
      <dgm:spPr>
        <a:ln>
          <a:solidFill>
            <a:schemeClr val="accent3"/>
          </a:solidFill>
        </a:ln>
      </dgm:spPr>
    </dgm:pt>
    <dgm:pt modelId="{2AEFFE6D-02DD-AC47-A7D7-6F0F49D69E25}" type="pres">
      <dgm:prSet presAssocID="{979CCC9C-C88B-4F4D-AC0F-0A951907E2F1}" presName="circle2" presStyleLbl="lnNode1" presStyleIdx="1" presStyleCnt="5"/>
      <dgm:spPr/>
    </dgm:pt>
    <dgm:pt modelId="{CC87624B-73C2-8F41-B7C2-96066902C80B}" type="pres">
      <dgm:prSet presAssocID="{979CCC9C-C88B-4F4D-AC0F-0A951907E2F1}" presName="text2" presStyleLbl="revTx" presStyleIdx="1" presStyleCnt="5">
        <dgm:presLayoutVars>
          <dgm:bulletEnabled val="1"/>
        </dgm:presLayoutVars>
      </dgm:prSet>
      <dgm:spPr/>
    </dgm:pt>
    <dgm:pt modelId="{FD651CF9-2939-7340-9033-50955A68CD2B}" type="pres">
      <dgm:prSet presAssocID="{979CCC9C-C88B-4F4D-AC0F-0A951907E2F1}" presName="line2" presStyleLbl="callout" presStyleIdx="2" presStyleCnt="10"/>
      <dgm:spPr>
        <a:ln>
          <a:solidFill>
            <a:schemeClr val="accent3"/>
          </a:solidFill>
        </a:ln>
      </dgm:spPr>
    </dgm:pt>
    <dgm:pt modelId="{C67BBE53-21DC-E045-A630-D12DE591D833}" type="pres">
      <dgm:prSet presAssocID="{979CCC9C-C88B-4F4D-AC0F-0A951907E2F1}" presName="d2" presStyleLbl="callout" presStyleIdx="3" presStyleCnt="10"/>
      <dgm:spPr>
        <a:ln>
          <a:solidFill>
            <a:schemeClr val="accent3"/>
          </a:solidFill>
        </a:ln>
      </dgm:spPr>
    </dgm:pt>
    <dgm:pt modelId="{AAD596D2-E62A-0548-828D-4DCC653CC72D}" type="pres">
      <dgm:prSet presAssocID="{A804BAA3-A403-9E4D-9F00-DDDAF19AB792}" presName="circle3" presStyleLbl="lnNode1" presStyleIdx="2" presStyleCnt="5"/>
      <dgm:spPr/>
    </dgm:pt>
    <dgm:pt modelId="{8EC32DAD-B60A-E04E-9CBE-3880F576FF1B}" type="pres">
      <dgm:prSet presAssocID="{A804BAA3-A403-9E4D-9F00-DDDAF19AB792}" presName="text3" presStyleLbl="revTx" presStyleIdx="2" presStyleCnt="5">
        <dgm:presLayoutVars>
          <dgm:bulletEnabled val="1"/>
        </dgm:presLayoutVars>
      </dgm:prSet>
      <dgm:spPr/>
    </dgm:pt>
    <dgm:pt modelId="{48737FD0-232D-2342-9E7D-C70474E38A8F}" type="pres">
      <dgm:prSet presAssocID="{A804BAA3-A403-9E4D-9F00-DDDAF19AB792}" presName="line3" presStyleLbl="callout" presStyleIdx="4" presStyleCnt="10"/>
      <dgm:spPr>
        <a:ln>
          <a:solidFill>
            <a:schemeClr val="accent3"/>
          </a:solidFill>
        </a:ln>
      </dgm:spPr>
    </dgm:pt>
    <dgm:pt modelId="{B14A19D7-85D7-814F-8401-2C8DDF90F3FB}" type="pres">
      <dgm:prSet presAssocID="{A804BAA3-A403-9E4D-9F00-DDDAF19AB792}" presName="d3" presStyleLbl="callout" presStyleIdx="5" presStyleCnt="10"/>
      <dgm:spPr>
        <a:ln>
          <a:solidFill>
            <a:schemeClr val="accent3"/>
          </a:solidFill>
        </a:ln>
      </dgm:spPr>
    </dgm:pt>
    <dgm:pt modelId="{B34A8773-C811-0D46-9EEB-711305802ED6}" type="pres">
      <dgm:prSet presAssocID="{6990B913-075B-F24B-BBAD-DFEE2609734F}" presName="circle4" presStyleLbl="lnNode1" presStyleIdx="3" presStyleCnt="5"/>
      <dgm:spPr/>
    </dgm:pt>
    <dgm:pt modelId="{835CBABC-C4E5-3D41-92E3-3EE99DB441F4}" type="pres">
      <dgm:prSet presAssocID="{6990B913-075B-F24B-BBAD-DFEE2609734F}" presName="text4" presStyleLbl="revTx" presStyleIdx="3" presStyleCnt="5">
        <dgm:presLayoutVars>
          <dgm:bulletEnabled val="1"/>
        </dgm:presLayoutVars>
      </dgm:prSet>
      <dgm:spPr/>
    </dgm:pt>
    <dgm:pt modelId="{7CDB84B8-63BA-6048-9CBF-1CBC25592950}" type="pres">
      <dgm:prSet presAssocID="{6990B913-075B-F24B-BBAD-DFEE2609734F}" presName="line4" presStyleLbl="callout" presStyleIdx="6" presStyleCnt="10"/>
      <dgm:spPr>
        <a:ln>
          <a:solidFill>
            <a:schemeClr val="accent3"/>
          </a:solidFill>
        </a:ln>
      </dgm:spPr>
    </dgm:pt>
    <dgm:pt modelId="{C34E5CC8-DFB0-FC49-82AD-56653AEAF9C3}" type="pres">
      <dgm:prSet presAssocID="{6990B913-075B-F24B-BBAD-DFEE2609734F}" presName="d4" presStyleLbl="callout" presStyleIdx="7" presStyleCnt="10"/>
      <dgm:spPr>
        <a:ln>
          <a:solidFill>
            <a:schemeClr val="accent3"/>
          </a:solidFill>
        </a:ln>
      </dgm:spPr>
    </dgm:pt>
    <dgm:pt modelId="{D10BCEDA-1B03-9849-8E13-497008088137}" type="pres">
      <dgm:prSet presAssocID="{9ED157BA-69A5-9144-AB59-6B93FD55C0B8}" presName="circle5" presStyleLbl="lnNode1" presStyleIdx="4" presStyleCnt="5"/>
      <dgm:spPr/>
    </dgm:pt>
    <dgm:pt modelId="{BC08C46E-80F6-6844-97EA-EFF90289CFDD}" type="pres">
      <dgm:prSet presAssocID="{9ED157BA-69A5-9144-AB59-6B93FD55C0B8}" presName="text5" presStyleLbl="revTx" presStyleIdx="4" presStyleCnt="5">
        <dgm:presLayoutVars>
          <dgm:bulletEnabled val="1"/>
        </dgm:presLayoutVars>
      </dgm:prSet>
      <dgm:spPr/>
    </dgm:pt>
    <dgm:pt modelId="{926DDFCA-82BF-8A4A-A31C-77A5937B820B}" type="pres">
      <dgm:prSet presAssocID="{9ED157BA-69A5-9144-AB59-6B93FD55C0B8}" presName="line5" presStyleLbl="callout" presStyleIdx="8" presStyleCnt="10"/>
      <dgm:spPr>
        <a:ln>
          <a:solidFill>
            <a:schemeClr val="accent3"/>
          </a:solidFill>
        </a:ln>
      </dgm:spPr>
    </dgm:pt>
    <dgm:pt modelId="{F84305B1-C966-5546-B34F-EA12E90FF450}" type="pres">
      <dgm:prSet presAssocID="{9ED157BA-69A5-9144-AB59-6B93FD55C0B8}" presName="d5" presStyleLbl="callout" presStyleIdx="9" presStyleCnt="10"/>
      <dgm:spPr>
        <a:ln>
          <a:solidFill>
            <a:schemeClr val="accent3"/>
          </a:solidFill>
        </a:ln>
      </dgm:spPr>
    </dgm:pt>
  </dgm:ptLst>
  <dgm:cxnLst>
    <dgm:cxn modelId="{FE59DB30-070D-0D45-92D8-88DDEAB185F6}" type="presOf" srcId="{979CCC9C-C88B-4F4D-AC0F-0A951907E2F1}" destId="{CC87624B-73C2-8F41-B7C2-96066902C80B}" srcOrd="0" destOrd="0" presId="urn:microsoft.com/office/officeart/2005/8/layout/target1"/>
    <dgm:cxn modelId="{A9E9C95D-B3DE-4447-8F7E-3FF350FA58D8}" type="presOf" srcId="{8CC0052F-FF76-2841-9D77-5726AA5F128B}" destId="{7F2462F4-CE27-CB47-B974-0D649D5F1522}" srcOrd="0" destOrd="0" presId="urn:microsoft.com/office/officeart/2005/8/layout/target1"/>
    <dgm:cxn modelId="{E9857345-CAA6-5D4F-AAEB-1391A388DF2D}" srcId="{22C817E8-824B-8943-989C-AC83F97FCEAD}" destId="{8CC0052F-FF76-2841-9D77-5726AA5F128B}" srcOrd="0" destOrd="0" parTransId="{B86741C3-1DFA-3D47-A6E7-5C205CDFFFD9}" sibTransId="{E9C89165-FDC3-684D-8717-3E5D4F4689B5}"/>
    <dgm:cxn modelId="{C4DC0A6C-5994-F74B-88A6-38B4EF570B12}" srcId="{22C817E8-824B-8943-989C-AC83F97FCEAD}" destId="{979CCC9C-C88B-4F4D-AC0F-0A951907E2F1}" srcOrd="1" destOrd="0" parTransId="{CA737E00-0781-E140-AE5B-C7AE2F5D54AA}" sibTransId="{6B148C8B-8EEA-D744-9011-54543658C65B}"/>
    <dgm:cxn modelId="{0A0F4B58-ED31-C749-AA58-B06876CDBCC0}" type="presOf" srcId="{22C817E8-824B-8943-989C-AC83F97FCEAD}" destId="{B590D48F-C700-A745-A5D0-19C43AEA5E83}" srcOrd="0" destOrd="0" presId="urn:microsoft.com/office/officeart/2005/8/layout/target1"/>
    <dgm:cxn modelId="{247FDD88-A0E0-1744-834B-0F8FDFFB38ED}" srcId="{22C817E8-824B-8943-989C-AC83F97FCEAD}" destId="{6990B913-075B-F24B-BBAD-DFEE2609734F}" srcOrd="3" destOrd="0" parTransId="{A6B922CC-A229-714D-9271-B899C3F9E94D}" sibTransId="{EDDA628D-F276-0A46-AAC4-AE129E4624C7}"/>
    <dgm:cxn modelId="{BD8A179A-8BFA-4846-97C5-B2A667BBCAF7}" type="presOf" srcId="{6990B913-075B-F24B-BBAD-DFEE2609734F}" destId="{835CBABC-C4E5-3D41-92E3-3EE99DB441F4}" srcOrd="0" destOrd="0" presId="urn:microsoft.com/office/officeart/2005/8/layout/target1"/>
    <dgm:cxn modelId="{262A119C-8248-8B41-93E0-293DEE18E4D4}" type="presOf" srcId="{9ED157BA-69A5-9144-AB59-6B93FD55C0B8}" destId="{BC08C46E-80F6-6844-97EA-EFF90289CFDD}" srcOrd="0" destOrd="0" presId="urn:microsoft.com/office/officeart/2005/8/layout/target1"/>
    <dgm:cxn modelId="{317E91A3-C143-CD47-B32E-CBB8D763A635}" type="presOf" srcId="{A804BAA3-A403-9E4D-9F00-DDDAF19AB792}" destId="{8EC32DAD-B60A-E04E-9CBE-3880F576FF1B}" srcOrd="0" destOrd="0" presId="urn:microsoft.com/office/officeart/2005/8/layout/target1"/>
    <dgm:cxn modelId="{A4FC8BA6-1F1E-3147-AB97-75C1101DCC1F}" srcId="{22C817E8-824B-8943-989C-AC83F97FCEAD}" destId="{9ED157BA-69A5-9144-AB59-6B93FD55C0B8}" srcOrd="4" destOrd="0" parTransId="{3BA5516E-3B52-0840-A909-851E6F7B1BF8}" sibTransId="{83D41E0C-5C58-4344-AFC3-1412D617C9DB}"/>
    <dgm:cxn modelId="{E1896FBA-2D33-4640-A1D4-BE8984060BE5}" srcId="{22C817E8-824B-8943-989C-AC83F97FCEAD}" destId="{A804BAA3-A403-9E4D-9F00-DDDAF19AB792}" srcOrd="2" destOrd="0" parTransId="{8F848074-08CD-D04A-BCAF-96E598B657A5}" sibTransId="{7B5B54EB-22EA-464C-B494-49CB79BA132C}"/>
    <dgm:cxn modelId="{E64FA73A-03F7-D748-9006-10F57AB71EA5}" type="presParOf" srcId="{B590D48F-C700-A745-A5D0-19C43AEA5E83}" destId="{91CD37D8-A6C9-7347-9185-E44226E72FC7}" srcOrd="0" destOrd="0" presId="urn:microsoft.com/office/officeart/2005/8/layout/target1"/>
    <dgm:cxn modelId="{6FC42ACE-C7F6-8A47-A407-768879818A79}" type="presParOf" srcId="{B590D48F-C700-A745-A5D0-19C43AEA5E83}" destId="{7F2462F4-CE27-CB47-B974-0D649D5F1522}" srcOrd="1" destOrd="0" presId="urn:microsoft.com/office/officeart/2005/8/layout/target1"/>
    <dgm:cxn modelId="{508373F7-D0C0-7044-AD85-C58105646B9F}" type="presParOf" srcId="{B590D48F-C700-A745-A5D0-19C43AEA5E83}" destId="{ECCACFBC-6FE8-3A49-AD2B-79E2DA2407EC}" srcOrd="2" destOrd="0" presId="urn:microsoft.com/office/officeart/2005/8/layout/target1"/>
    <dgm:cxn modelId="{3120D8AD-8365-9C43-B53F-7F0C60278222}" type="presParOf" srcId="{B590D48F-C700-A745-A5D0-19C43AEA5E83}" destId="{F321CC0B-6111-EA4D-945B-E997A707C6AB}" srcOrd="3" destOrd="0" presId="urn:microsoft.com/office/officeart/2005/8/layout/target1"/>
    <dgm:cxn modelId="{27164D2D-DE21-5B42-9685-2F6AB44CA508}" type="presParOf" srcId="{B590D48F-C700-A745-A5D0-19C43AEA5E83}" destId="{2AEFFE6D-02DD-AC47-A7D7-6F0F49D69E25}" srcOrd="4" destOrd="0" presId="urn:microsoft.com/office/officeart/2005/8/layout/target1"/>
    <dgm:cxn modelId="{FBF19BBC-3F29-E847-911A-4462521022F4}" type="presParOf" srcId="{B590D48F-C700-A745-A5D0-19C43AEA5E83}" destId="{CC87624B-73C2-8F41-B7C2-96066902C80B}" srcOrd="5" destOrd="0" presId="urn:microsoft.com/office/officeart/2005/8/layout/target1"/>
    <dgm:cxn modelId="{310A9954-8B3B-DD42-9F6F-8FF898AF3AE1}" type="presParOf" srcId="{B590D48F-C700-A745-A5D0-19C43AEA5E83}" destId="{FD651CF9-2939-7340-9033-50955A68CD2B}" srcOrd="6" destOrd="0" presId="urn:microsoft.com/office/officeart/2005/8/layout/target1"/>
    <dgm:cxn modelId="{00D61241-E986-4549-9AD7-E5D661CCB2C8}" type="presParOf" srcId="{B590D48F-C700-A745-A5D0-19C43AEA5E83}" destId="{C67BBE53-21DC-E045-A630-D12DE591D833}" srcOrd="7" destOrd="0" presId="urn:microsoft.com/office/officeart/2005/8/layout/target1"/>
    <dgm:cxn modelId="{FE50CAC7-3AD6-9444-8716-6D7CF709A079}" type="presParOf" srcId="{B590D48F-C700-A745-A5D0-19C43AEA5E83}" destId="{AAD596D2-E62A-0548-828D-4DCC653CC72D}" srcOrd="8" destOrd="0" presId="urn:microsoft.com/office/officeart/2005/8/layout/target1"/>
    <dgm:cxn modelId="{B1B914B5-2219-1648-8BD3-460ADDBC4225}" type="presParOf" srcId="{B590D48F-C700-A745-A5D0-19C43AEA5E83}" destId="{8EC32DAD-B60A-E04E-9CBE-3880F576FF1B}" srcOrd="9" destOrd="0" presId="urn:microsoft.com/office/officeart/2005/8/layout/target1"/>
    <dgm:cxn modelId="{DC28838C-EAC0-6A4B-8DBB-5328673DA012}" type="presParOf" srcId="{B590D48F-C700-A745-A5D0-19C43AEA5E83}" destId="{48737FD0-232D-2342-9E7D-C70474E38A8F}" srcOrd="10" destOrd="0" presId="urn:microsoft.com/office/officeart/2005/8/layout/target1"/>
    <dgm:cxn modelId="{C23D918D-0FF1-624B-ADF8-2A64636733CD}" type="presParOf" srcId="{B590D48F-C700-A745-A5D0-19C43AEA5E83}" destId="{B14A19D7-85D7-814F-8401-2C8DDF90F3FB}" srcOrd="11" destOrd="0" presId="urn:microsoft.com/office/officeart/2005/8/layout/target1"/>
    <dgm:cxn modelId="{D69A0D46-ADB7-4647-B142-DD40B2ECF152}" type="presParOf" srcId="{B590D48F-C700-A745-A5D0-19C43AEA5E83}" destId="{B34A8773-C811-0D46-9EEB-711305802ED6}" srcOrd="12" destOrd="0" presId="urn:microsoft.com/office/officeart/2005/8/layout/target1"/>
    <dgm:cxn modelId="{BC8A4D59-5D21-8E4B-B97A-2B2A3A52CF84}" type="presParOf" srcId="{B590D48F-C700-A745-A5D0-19C43AEA5E83}" destId="{835CBABC-C4E5-3D41-92E3-3EE99DB441F4}" srcOrd="13" destOrd="0" presId="urn:microsoft.com/office/officeart/2005/8/layout/target1"/>
    <dgm:cxn modelId="{103E59E5-3808-E744-AA18-EF4290303A35}" type="presParOf" srcId="{B590D48F-C700-A745-A5D0-19C43AEA5E83}" destId="{7CDB84B8-63BA-6048-9CBF-1CBC25592950}" srcOrd="14" destOrd="0" presId="urn:microsoft.com/office/officeart/2005/8/layout/target1"/>
    <dgm:cxn modelId="{EA22A331-8F45-C649-9FF0-3D5C2D8585CD}" type="presParOf" srcId="{B590D48F-C700-A745-A5D0-19C43AEA5E83}" destId="{C34E5CC8-DFB0-FC49-82AD-56653AEAF9C3}" srcOrd="15" destOrd="0" presId="urn:microsoft.com/office/officeart/2005/8/layout/target1"/>
    <dgm:cxn modelId="{78B86875-2982-D741-878B-223CB05FC40D}" type="presParOf" srcId="{B590D48F-C700-A745-A5D0-19C43AEA5E83}" destId="{D10BCEDA-1B03-9849-8E13-497008088137}" srcOrd="16" destOrd="0" presId="urn:microsoft.com/office/officeart/2005/8/layout/target1"/>
    <dgm:cxn modelId="{CDC74777-1415-1D40-BAB3-C3BC68A9916C}" type="presParOf" srcId="{B590D48F-C700-A745-A5D0-19C43AEA5E83}" destId="{BC08C46E-80F6-6844-97EA-EFF90289CFDD}" srcOrd="17" destOrd="0" presId="urn:microsoft.com/office/officeart/2005/8/layout/target1"/>
    <dgm:cxn modelId="{2F7C4AA5-B040-C24D-B9B1-D9E484B572F9}" type="presParOf" srcId="{B590D48F-C700-A745-A5D0-19C43AEA5E83}" destId="{926DDFCA-82BF-8A4A-A31C-77A5937B820B}" srcOrd="18" destOrd="0" presId="urn:microsoft.com/office/officeart/2005/8/layout/target1"/>
    <dgm:cxn modelId="{5DA876D4-3434-B147-BFF2-EBB2D65EA645}" type="presParOf" srcId="{B590D48F-C700-A745-A5D0-19C43AEA5E83}" destId="{F84305B1-C966-5546-B34F-EA12E90FF450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194F6F-9ED9-DE4B-B6F3-F3BB763DE96C}" type="doc">
      <dgm:prSet loTypeId="urn:microsoft.com/office/officeart/2005/8/layout/lProcess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B2DB20-34D3-B94C-8E7D-4013FC316C24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major functions for an I/O module fall into the following categories:</a:t>
          </a:r>
        </a:p>
      </dgm:t>
    </dgm:pt>
    <dgm:pt modelId="{3CD95B4C-05D2-DE44-9F6A-B2BFD20C5AAA}" type="parTrans" cxnId="{1284E748-990F-3843-A288-1B5BF5DEAF5C}">
      <dgm:prSet/>
      <dgm:spPr/>
      <dgm:t>
        <a:bodyPr/>
        <a:lstStyle/>
        <a:p>
          <a:endParaRPr lang="en-US"/>
        </a:p>
      </dgm:t>
    </dgm:pt>
    <dgm:pt modelId="{3F25218F-57E0-3B48-B983-AC981535E102}" type="sibTrans" cxnId="{1284E748-990F-3843-A288-1B5BF5DEAF5C}">
      <dgm:prSet/>
      <dgm:spPr/>
      <dgm:t>
        <a:bodyPr/>
        <a:lstStyle/>
        <a:p>
          <a:endParaRPr lang="en-US"/>
        </a:p>
      </dgm:t>
    </dgm:pt>
    <dgm:pt modelId="{EBD84724-F8BF-964B-9F88-D22139FB9B0C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 and timing</a:t>
          </a:r>
        </a:p>
      </dgm:t>
    </dgm:pt>
    <dgm:pt modelId="{39EE07AA-AB4E-E04C-A16E-E25FCB371941}" type="parTrans" cxnId="{6A86E70A-6C21-2146-B5B2-5FD60A0103A4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191E1671-3506-A64A-8A92-387DEAAFE83B}" type="sibTrans" cxnId="{6A86E70A-6C21-2146-B5B2-5FD60A0103A4}">
      <dgm:prSet/>
      <dgm:spPr/>
      <dgm:t>
        <a:bodyPr/>
        <a:lstStyle/>
        <a:p>
          <a:endParaRPr lang="en-US"/>
        </a:p>
      </dgm:t>
    </dgm:pt>
    <dgm:pt modelId="{00A6B839-240A-884A-BF23-88198595244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Coordinates the flow of traffic between internal resources and external devices</a:t>
          </a:r>
        </a:p>
      </dgm:t>
    </dgm:pt>
    <dgm:pt modelId="{ADDE3A91-E7B3-3441-9031-A0CE707835D1}" type="parTrans" cxnId="{3DB8AA2B-7640-8641-B6A5-3EF80ED2CD09}">
      <dgm:prSet/>
      <dgm:spPr/>
      <dgm:t>
        <a:bodyPr/>
        <a:lstStyle/>
        <a:p>
          <a:endParaRPr lang="en-US"/>
        </a:p>
      </dgm:t>
    </dgm:pt>
    <dgm:pt modelId="{E384F904-F6CD-EE48-ABEF-66B811DDE737}" type="sibTrans" cxnId="{3DB8AA2B-7640-8641-B6A5-3EF80ED2CD09}">
      <dgm:prSet/>
      <dgm:spPr/>
      <dgm:t>
        <a:bodyPr/>
        <a:lstStyle/>
        <a:p>
          <a:endParaRPr lang="en-US"/>
        </a:p>
      </dgm:t>
    </dgm:pt>
    <dgm:pt modelId="{ED9A7A6D-1492-574C-BEC0-995B356547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communication</a:t>
          </a:r>
        </a:p>
      </dgm:t>
    </dgm:pt>
    <dgm:pt modelId="{7F73FB3D-8302-4C41-A5BE-5C0E5E510926}" type="parTrans" cxnId="{3757F3E3-0028-5A4D-BB20-6CC2CC4052B6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25334A5A-D6C8-6B48-A8D4-F494437E4D1F}" type="sibTrans" cxnId="{3757F3E3-0028-5A4D-BB20-6CC2CC4052B6}">
      <dgm:prSet/>
      <dgm:spPr/>
      <dgm:t>
        <a:bodyPr/>
        <a:lstStyle/>
        <a:p>
          <a:endParaRPr lang="en-US"/>
        </a:p>
      </dgm:t>
    </dgm:pt>
    <dgm:pt modelId="{24DDBC64-CAD2-9B42-B013-05F84A67673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 decoding, data, status reporting, address recognition</a:t>
          </a:r>
        </a:p>
      </dgm:t>
    </dgm:pt>
    <dgm:pt modelId="{01667FA2-00E9-FE48-9162-E1DCD2E161AB}" type="parTrans" cxnId="{6BF0F906-5BBE-B14B-9F54-D1444F32487B}">
      <dgm:prSet/>
      <dgm:spPr/>
      <dgm:t>
        <a:bodyPr/>
        <a:lstStyle/>
        <a:p>
          <a:endParaRPr lang="en-US"/>
        </a:p>
      </dgm:t>
    </dgm:pt>
    <dgm:pt modelId="{0B1193DF-6507-0E48-8181-3DB96AE1034D}" type="sibTrans" cxnId="{6BF0F906-5BBE-B14B-9F54-D1444F32487B}">
      <dgm:prSet/>
      <dgm:spPr/>
      <dgm:t>
        <a:bodyPr/>
        <a:lstStyle/>
        <a:p>
          <a:endParaRPr lang="en-US"/>
        </a:p>
      </dgm:t>
    </dgm:pt>
    <dgm:pt modelId="{25AF8E0A-552B-614B-98BC-2E6D7B5AA5D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Device communication</a:t>
          </a:r>
        </a:p>
      </dgm:t>
    </dgm:pt>
    <dgm:pt modelId="{F542BB37-7F59-2346-84BD-623971566760}" type="parTrans" cxnId="{A1039388-E50A-D84C-ACBE-94FEF1E4E764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82FB3DBC-4B0D-CD43-9CDC-D1A0F6A824D9}" type="sibTrans" cxnId="{A1039388-E50A-D84C-ACBE-94FEF1E4E764}">
      <dgm:prSet/>
      <dgm:spPr/>
      <dgm:t>
        <a:bodyPr/>
        <a:lstStyle/>
        <a:p>
          <a:endParaRPr lang="en-US"/>
        </a:p>
      </dgm:t>
    </dgm:pt>
    <dgm:pt modelId="{A0433E5B-642A-EA4A-8645-EAC3F998B30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commands, status information, and data</a:t>
          </a:r>
        </a:p>
      </dgm:t>
    </dgm:pt>
    <dgm:pt modelId="{88EF0277-D3E2-874A-A82C-67B4055049F6}" type="parTrans" cxnId="{7C6E8D00-07A8-134D-B362-964AD5DDD5B4}">
      <dgm:prSet/>
      <dgm:spPr/>
      <dgm:t>
        <a:bodyPr/>
        <a:lstStyle/>
        <a:p>
          <a:endParaRPr lang="en-US"/>
        </a:p>
      </dgm:t>
    </dgm:pt>
    <dgm:pt modelId="{EF244D6C-4F89-9347-B7F7-E832881DB23A}" type="sibTrans" cxnId="{7C6E8D00-07A8-134D-B362-964AD5DDD5B4}">
      <dgm:prSet/>
      <dgm:spPr/>
      <dgm:t>
        <a:bodyPr/>
        <a:lstStyle/>
        <a:p>
          <a:endParaRPr lang="en-US"/>
        </a:p>
      </dgm:t>
    </dgm:pt>
    <dgm:pt modelId="{4BAF27D4-A68F-1544-A6BE-34A554433579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buffering</a:t>
          </a:r>
        </a:p>
      </dgm:t>
    </dgm:pt>
    <dgm:pt modelId="{E513B83B-80EA-5C47-BF9E-4E8955F5D88F}" type="parTrans" cxnId="{40FC8BD2-87BC-F545-AC9B-7D555745A767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189BC83E-8BF1-1943-853A-D6521B61DE4F}" type="sibTrans" cxnId="{40FC8BD2-87BC-F545-AC9B-7D555745A767}">
      <dgm:prSet/>
      <dgm:spPr/>
      <dgm:t>
        <a:bodyPr/>
        <a:lstStyle/>
        <a:p>
          <a:endParaRPr lang="en-US"/>
        </a:p>
      </dgm:t>
    </dgm:pt>
    <dgm:pt modelId="{D3AB8932-7CC9-EA42-90CB-13942C943C6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Performs the needed buffering operation to balance device and memory speeds</a:t>
          </a:r>
        </a:p>
      </dgm:t>
    </dgm:pt>
    <dgm:pt modelId="{C5930761-7374-CF4B-A61D-D3098DE6CB12}" type="parTrans" cxnId="{48448E43-01BC-7F44-B09C-9C88B31A01DD}">
      <dgm:prSet/>
      <dgm:spPr/>
      <dgm:t>
        <a:bodyPr/>
        <a:lstStyle/>
        <a:p>
          <a:endParaRPr lang="en-US"/>
        </a:p>
      </dgm:t>
    </dgm:pt>
    <dgm:pt modelId="{AC306A32-C557-6E4A-8B98-C3641AA6329B}" type="sibTrans" cxnId="{48448E43-01BC-7F44-B09C-9C88B31A01DD}">
      <dgm:prSet/>
      <dgm:spPr/>
      <dgm:t>
        <a:bodyPr/>
        <a:lstStyle/>
        <a:p>
          <a:endParaRPr lang="en-US"/>
        </a:p>
      </dgm:t>
    </dgm:pt>
    <dgm:pt modelId="{72C64502-5F5B-1545-8992-05E8BF51FBB4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Error detection</a:t>
          </a:r>
        </a:p>
      </dgm:t>
    </dgm:pt>
    <dgm:pt modelId="{435274F6-521A-0F4D-9E61-DF0E65F6C3CB}" type="parTrans" cxnId="{05A85C58-4C1A-0948-BA00-553958DB3FD5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5AC554A6-8EBA-FD4A-A3D0-05611B95B210}" type="sibTrans" cxnId="{05A85C58-4C1A-0948-BA00-553958DB3FD5}">
      <dgm:prSet/>
      <dgm:spPr/>
      <dgm:t>
        <a:bodyPr/>
        <a:lstStyle/>
        <a:p>
          <a:endParaRPr lang="en-US"/>
        </a:p>
      </dgm:t>
    </dgm:pt>
    <dgm:pt modelId="{956E209D-B1BF-934E-9259-259B085F60C6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Detects and reports transmission errors</a:t>
          </a:r>
        </a:p>
      </dgm:t>
    </dgm:pt>
    <dgm:pt modelId="{3E419F03-5C21-2545-87F5-43FA6D0F6378}" type="parTrans" cxnId="{2EB7EF58-8A3E-9245-BE46-B29E429D01A7}">
      <dgm:prSet/>
      <dgm:spPr/>
      <dgm:t>
        <a:bodyPr/>
        <a:lstStyle/>
        <a:p>
          <a:endParaRPr lang="en-US"/>
        </a:p>
      </dgm:t>
    </dgm:pt>
    <dgm:pt modelId="{6CEA214E-4838-B74D-BFE2-6CB804F406AD}" type="sibTrans" cxnId="{2EB7EF58-8A3E-9245-BE46-B29E429D01A7}">
      <dgm:prSet/>
      <dgm:spPr/>
      <dgm:t>
        <a:bodyPr/>
        <a:lstStyle/>
        <a:p>
          <a:endParaRPr lang="en-US"/>
        </a:p>
      </dgm:t>
    </dgm:pt>
    <dgm:pt modelId="{971D6E6D-7300-9F46-A78D-F2F4D41C960F}" type="pres">
      <dgm:prSet presAssocID="{2E194F6F-9ED9-DE4B-B6F3-F3BB763DE96C}" presName="theList" presStyleCnt="0">
        <dgm:presLayoutVars>
          <dgm:dir/>
          <dgm:animLvl val="lvl"/>
          <dgm:resizeHandles val="exact"/>
        </dgm:presLayoutVars>
      </dgm:prSet>
      <dgm:spPr/>
    </dgm:pt>
    <dgm:pt modelId="{0AC07EBF-E4A1-0A4A-8147-E41C3731BE60}" type="pres">
      <dgm:prSet presAssocID="{83B2DB20-34D3-B94C-8E7D-4013FC316C24}" presName="compNode" presStyleCnt="0"/>
      <dgm:spPr/>
    </dgm:pt>
    <dgm:pt modelId="{B35F0D28-0C34-E146-AC61-AA70B12A7752}" type="pres">
      <dgm:prSet presAssocID="{83B2DB20-34D3-B94C-8E7D-4013FC316C24}" presName="aNode" presStyleLbl="bgShp" presStyleIdx="0" presStyleCnt="1" custLinFactNeighborX="763" custLinFactNeighborY="33200"/>
      <dgm:spPr/>
    </dgm:pt>
    <dgm:pt modelId="{B3E6BC83-B57F-9943-9AE8-BE4A3AF3DCF3}" type="pres">
      <dgm:prSet presAssocID="{83B2DB20-34D3-B94C-8E7D-4013FC316C24}" presName="textNode" presStyleLbl="bgShp" presStyleIdx="0" presStyleCnt="1"/>
      <dgm:spPr/>
    </dgm:pt>
    <dgm:pt modelId="{8A3D6A27-660F-4547-AC94-2CFBBFA8DC40}" type="pres">
      <dgm:prSet presAssocID="{83B2DB20-34D3-B94C-8E7D-4013FC316C24}" presName="compChildNode" presStyleCnt="0"/>
      <dgm:spPr/>
    </dgm:pt>
    <dgm:pt modelId="{756CF1D3-0E66-254A-B1D3-6EADF0C67202}" type="pres">
      <dgm:prSet presAssocID="{83B2DB20-34D3-B94C-8E7D-4013FC316C24}" presName="theInnerList" presStyleCnt="0"/>
      <dgm:spPr/>
    </dgm:pt>
    <dgm:pt modelId="{8412B993-D4E6-E549-92CC-FB05A2542D93}" type="pres">
      <dgm:prSet presAssocID="{EBD84724-F8BF-964B-9F88-D22139FB9B0C}" presName="childNode" presStyleLbl="node1" presStyleIdx="0" presStyleCnt="5">
        <dgm:presLayoutVars>
          <dgm:bulletEnabled val="1"/>
        </dgm:presLayoutVars>
      </dgm:prSet>
      <dgm:spPr/>
    </dgm:pt>
    <dgm:pt modelId="{BDAB568A-0480-3F4B-889C-AC08B03A39F0}" type="pres">
      <dgm:prSet presAssocID="{EBD84724-F8BF-964B-9F88-D22139FB9B0C}" presName="aSpace2" presStyleCnt="0"/>
      <dgm:spPr/>
    </dgm:pt>
    <dgm:pt modelId="{92F0399B-148B-384A-8348-CAE654E20605}" type="pres">
      <dgm:prSet presAssocID="{ED9A7A6D-1492-574C-BEC0-995B3565471D}" presName="childNode" presStyleLbl="node1" presStyleIdx="1" presStyleCnt="5">
        <dgm:presLayoutVars>
          <dgm:bulletEnabled val="1"/>
        </dgm:presLayoutVars>
      </dgm:prSet>
      <dgm:spPr/>
    </dgm:pt>
    <dgm:pt modelId="{96DD885D-9E97-234B-AC57-131CAB272745}" type="pres">
      <dgm:prSet presAssocID="{ED9A7A6D-1492-574C-BEC0-995B3565471D}" presName="aSpace2" presStyleCnt="0"/>
      <dgm:spPr/>
    </dgm:pt>
    <dgm:pt modelId="{CE566984-4F8C-534E-808C-02FB98C4E817}" type="pres">
      <dgm:prSet presAssocID="{25AF8E0A-552B-614B-98BC-2E6D7B5AA5D3}" presName="childNode" presStyleLbl="node1" presStyleIdx="2" presStyleCnt="5">
        <dgm:presLayoutVars>
          <dgm:bulletEnabled val="1"/>
        </dgm:presLayoutVars>
      </dgm:prSet>
      <dgm:spPr/>
    </dgm:pt>
    <dgm:pt modelId="{7FC864BC-9A8E-2D49-804D-7A1BD0EC19CD}" type="pres">
      <dgm:prSet presAssocID="{25AF8E0A-552B-614B-98BC-2E6D7B5AA5D3}" presName="aSpace2" presStyleCnt="0"/>
      <dgm:spPr/>
    </dgm:pt>
    <dgm:pt modelId="{A114C64A-EB12-4A47-B05E-A457E8802A7C}" type="pres">
      <dgm:prSet presAssocID="{4BAF27D4-A68F-1544-A6BE-34A554433579}" presName="childNode" presStyleLbl="node1" presStyleIdx="3" presStyleCnt="5">
        <dgm:presLayoutVars>
          <dgm:bulletEnabled val="1"/>
        </dgm:presLayoutVars>
      </dgm:prSet>
      <dgm:spPr/>
    </dgm:pt>
    <dgm:pt modelId="{31EEC913-9593-2B42-B25C-FC6582089E85}" type="pres">
      <dgm:prSet presAssocID="{4BAF27D4-A68F-1544-A6BE-34A554433579}" presName="aSpace2" presStyleCnt="0"/>
      <dgm:spPr/>
    </dgm:pt>
    <dgm:pt modelId="{2BFF5EA8-F457-2644-98FF-7E93B2145511}" type="pres">
      <dgm:prSet presAssocID="{72C64502-5F5B-1545-8992-05E8BF51FBB4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7C6E8D00-07A8-134D-B362-964AD5DDD5B4}" srcId="{25AF8E0A-552B-614B-98BC-2E6D7B5AA5D3}" destId="{A0433E5B-642A-EA4A-8645-EAC3F998B308}" srcOrd="0" destOrd="0" parTransId="{88EF0277-D3E2-874A-A82C-67B4055049F6}" sibTransId="{EF244D6C-4F89-9347-B7F7-E832881DB23A}"/>
    <dgm:cxn modelId="{39B15701-A809-E345-A91C-CCFBC65980CA}" type="presOf" srcId="{83B2DB20-34D3-B94C-8E7D-4013FC316C24}" destId="{B3E6BC83-B57F-9943-9AE8-BE4A3AF3DCF3}" srcOrd="1" destOrd="0" presId="urn:microsoft.com/office/officeart/2005/8/layout/lProcess2"/>
    <dgm:cxn modelId="{6BF0F906-5BBE-B14B-9F54-D1444F32487B}" srcId="{ED9A7A6D-1492-574C-BEC0-995B3565471D}" destId="{24DDBC64-CAD2-9B42-B013-05F84A676732}" srcOrd="0" destOrd="0" parTransId="{01667FA2-00E9-FE48-9162-E1DCD2E161AB}" sibTransId="{0B1193DF-6507-0E48-8181-3DB96AE1034D}"/>
    <dgm:cxn modelId="{6A86E70A-6C21-2146-B5B2-5FD60A0103A4}" srcId="{83B2DB20-34D3-B94C-8E7D-4013FC316C24}" destId="{EBD84724-F8BF-964B-9F88-D22139FB9B0C}" srcOrd="0" destOrd="0" parTransId="{39EE07AA-AB4E-E04C-A16E-E25FCB371941}" sibTransId="{191E1671-3506-A64A-8A92-387DEAAFE83B}"/>
    <dgm:cxn modelId="{5A4B2217-F4A9-3B4E-9A46-62C20BE92E76}" type="presOf" srcId="{ED9A7A6D-1492-574C-BEC0-995B3565471D}" destId="{92F0399B-148B-384A-8348-CAE654E20605}" srcOrd="0" destOrd="0" presId="urn:microsoft.com/office/officeart/2005/8/layout/lProcess2"/>
    <dgm:cxn modelId="{E1AE9120-96CB-234A-86C8-9012FE81F4F5}" type="presOf" srcId="{4BAF27D4-A68F-1544-A6BE-34A554433579}" destId="{A114C64A-EB12-4A47-B05E-A457E8802A7C}" srcOrd="0" destOrd="0" presId="urn:microsoft.com/office/officeart/2005/8/layout/lProcess2"/>
    <dgm:cxn modelId="{3DB8AA2B-7640-8641-B6A5-3EF80ED2CD09}" srcId="{EBD84724-F8BF-964B-9F88-D22139FB9B0C}" destId="{00A6B839-240A-884A-BF23-881985952448}" srcOrd="0" destOrd="0" parTransId="{ADDE3A91-E7B3-3441-9031-A0CE707835D1}" sibTransId="{E384F904-F6CD-EE48-ABEF-66B811DDE737}"/>
    <dgm:cxn modelId="{5F411840-CBD9-274E-8D31-5A95126DC185}" type="presOf" srcId="{A0433E5B-642A-EA4A-8645-EAC3F998B308}" destId="{CE566984-4F8C-534E-808C-02FB98C4E817}" srcOrd="0" destOrd="1" presId="urn:microsoft.com/office/officeart/2005/8/layout/lProcess2"/>
    <dgm:cxn modelId="{F2C5D55D-84FA-7C46-BBA1-6F5ADF860CA7}" type="presOf" srcId="{72C64502-5F5B-1545-8992-05E8BF51FBB4}" destId="{2BFF5EA8-F457-2644-98FF-7E93B2145511}" srcOrd="0" destOrd="0" presId="urn:microsoft.com/office/officeart/2005/8/layout/lProcess2"/>
    <dgm:cxn modelId="{95A0A862-9D6A-A84E-BB52-85ABEEA0C3F4}" type="presOf" srcId="{25AF8E0A-552B-614B-98BC-2E6D7B5AA5D3}" destId="{CE566984-4F8C-534E-808C-02FB98C4E817}" srcOrd="0" destOrd="0" presId="urn:microsoft.com/office/officeart/2005/8/layout/lProcess2"/>
    <dgm:cxn modelId="{48448E43-01BC-7F44-B09C-9C88B31A01DD}" srcId="{4BAF27D4-A68F-1544-A6BE-34A554433579}" destId="{D3AB8932-7CC9-EA42-90CB-13942C943C63}" srcOrd="0" destOrd="0" parTransId="{C5930761-7374-CF4B-A61D-D3098DE6CB12}" sibTransId="{AC306A32-C557-6E4A-8B98-C3641AA6329B}"/>
    <dgm:cxn modelId="{1284E748-990F-3843-A288-1B5BF5DEAF5C}" srcId="{2E194F6F-9ED9-DE4B-B6F3-F3BB763DE96C}" destId="{83B2DB20-34D3-B94C-8E7D-4013FC316C24}" srcOrd="0" destOrd="0" parTransId="{3CD95B4C-05D2-DE44-9F6A-B2BFD20C5AAA}" sibTransId="{3F25218F-57E0-3B48-B983-AC981535E102}"/>
    <dgm:cxn modelId="{DB13AA52-28A9-FE4E-9B1C-948FA6895D01}" type="presOf" srcId="{83B2DB20-34D3-B94C-8E7D-4013FC316C24}" destId="{B35F0D28-0C34-E146-AC61-AA70B12A7752}" srcOrd="0" destOrd="0" presId="urn:microsoft.com/office/officeart/2005/8/layout/lProcess2"/>
    <dgm:cxn modelId="{05A85C58-4C1A-0948-BA00-553958DB3FD5}" srcId="{83B2DB20-34D3-B94C-8E7D-4013FC316C24}" destId="{72C64502-5F5B-1545-8992-05E8BF51FBB4}" srcOrd="4" destOrd="0" parTransId="{435274F6-521A-0F4D-9E61-DF0E65F6C3CB}" sibTransId="{5AC554A6-8EBA-FD4A-A3D0-05611B95B210}"/>
    <dgm:cxn modelId="{2EB7EF58-8A3E-9245-BE46-B29E429D01A7}" srcId="{72C64502-5F5B-1545-8992-05E8BF51FBB4}" destId="{956E209D-B1BF-934E-9259-259B085F60C6}" srcOrd="0" destOrd="0" parTransId="{3E419F03-5C21-2545-87F5-43FA6D0F6378}" sibTransId="{6CEA214E-4838-B74D-BFE2-6CB804F406AD}"/>
    <dgm:cxn modelId="{12DF5B84-698D-8541-9865-C321D433D8EA}" type="presOf" srcId="{2E194F6F-9ED9-DE4B-B6F3-F3BB763DE96C}" destId="{971D6E6D-7300-9F46-A78D-F2F4D41C960F}" srcOrd="0" destOrd="0" presId="urn:microsoft.com/office/officeart/2005/8/layout/lProcess2"/>
    <dgm:cxn modelId="{A1039388-E50A-D84C-ACBE-94FEF1E4E764}" srcId="{83B2DB20-34D3-B94C-8E7D-4013FC316C24}" destId="{25AF8E0A-552B-614B-98BC-2E6D7B5AA5D3}" srcOrd="2" destOrd="0" parTransId="{F542BB37-7F59-2346-84BD-623971566760}" sibTransId="{82FB3DBC-4B0D-CD43-9CDC-D1A0F6A824D9}"/>
    <dgm:cxn modelId="{C52B228B-E76F-DE41-B8B5-1F59170C1AD8}" type="presOf" srcId="{00A6B839-240A-884A-BF23-881985952448}" destId="{8412B993-D4E6-E549-92CC-FB05A2542D93}" srcOrd="0" destOrd="1" presId="urn:microsoft.com/office/officeart/2005/8/layout/lProcess2"/>
    <dgm:cxn modelId="{FC0F1DA3-8DBD-AD43-9CE0-E43C260ED310}" type="presOf" srcId="{D3AB8932-7CC9-EA42-90CB-13942C943C63}" destId="{A114C64A-EB12-4A47-B05E-A457E8802A7C}" srcOrd="0" destOrd="1" presId="urn:microsoft.com/office/officeart/2005/8/layout/lProcess2"/>
    <dgm:cxn modelId="{CFC4DFC0-BB76-BC48-B920-CC2A565903F7}" type="presOf" srcId="{24DDBC64-CAD2-9B42-B013-05F84A676732}" destId="{92F0399B-148B-384A-8348-CAE654E20605}" srcOrd="0" destOrd="1" presId="urn:microsoft.com/office/officeart/2005/8/layout/lProcess2"/>
    <dgm:cxn modelId="{ACD95CC2-F53F-2947-B1CC-B2BDB4E06C54}" type="presOf" srcId="{EBD84724-F8BF-964B-9F88-D22139FB9B0C}" destId="{8412B993-D4E6-E549-92CC-FB05A2542D93}" srcOrd="0" destOrd="0" presId="urn:microsoft.com/office/officeart/2005/8/layout/lProcess2"/>
    <dgm:cxn modelId="{40FC8BD2-87BC-F545-AC9B-7D555745A767}" srcId="{83B2DB20-34D3-B94C-8E7D-4013FC316C24}" destId="{4BAF27D4-A68F-1544-A6BE-34A554433579}" srcOrd="3" destOrd="0" parTransId="{E513B83B-80EA-5C47-BF9E-4E8955F5D88F}" sibTransId="{189BC83E-8BF1-1943-853A-D6521B61DE4F}"/>
    <dgm:cxn modelId="{2FFC28D8-0BEB-CE4E-BEA1-0C0F96EAF39D}" type="presOf" srcId="{956E209D-B1BF-934E-9259-259B085F60C6}" destId="{2BFF5EA8-F457-2644-98FF-7E93B2145511}" srcOrd="0" destOrd="1" presId="urn:microsoft.com/office/officeart/2005/8/layout/lProcess2"/>
    <dgm:cxn modelId="{3757F3E3-0028-5A4D-BB20-6CC2CC4052B6}" srcId="{83B2DB20-34D3-B94C-8E7D-4013FC316C24}" destId="{ED9A7A6D-1492-574C-BEC0-995B3565471D}" srcOrd="1" destOrd="0" parTransId="{7F73FB3D-8302-4C41-A5BE-5C0E5E510926}" sibTransId="{25334A5A-D6C8-6B48-A8D4-F494437E4D1F}"/>
    <dgm:cxn modelId="{635EF953-9D05-3142-AB2A-9351DCC7B4EC}" type="presParOf" srcId="{971D6E6D-7300-9F46-A78D-F2F4D41C960F}" destId="{0AC07EBF-E4A1-0A4A-8147-E41C3731BE60}" srcOrd="0" destOrd="0" presId="urn:microsoft.com/office/officeart/2005/8/layout/lProcess2"/>
    <dgm:cxn modelId="{50D1B22B-399A-2F41-9ADD-3BF7BCB327D8}" type="presParOf" srcId="{0AC07EBF-E4A1-0A4A-8147-E41C3731BE60}" destId="{B35F0D28-0C34-E146-AC61-AA70B12A7752}" srcOrd="0" destOrd="0" presId="urn:microsoft.com/office/officeart/2005/8/layout/lProcess2"/>
    <dgm:cxn modelId="{CD9EA427-55CA-2745-9866-B8B9C6284DF5}" type="presParOf" srcId="{0AC07EBF-E4A1-0A4A-8147-E41C3731BE60}" destId="{B3E6BC83-B57F-9943-9AE8-BE4A3AF3DCF3}" srcOrd="1" destOrd="0" presId="urn:microsoft.com/office/officeart/2005/8/layout/lProcess2"/>
    <dgm:cxn modelId="{3A0F71E6-D6B5-8245-9432-467BD3D79EFC}" type="presParOf" srcId="{0AC07EBF-E4A1-0A4A-8147-E41C3731BE60}" destId="{8A3D6A27-660F-4547-AC94-2CFBBFA8DC40}" srcOrd="2" destOrd="0" presId="urn:microsoft.com/office/officeart/2005/8/layout/lProcess2"/>
    <dgm:cxn modelId="{D2C7F876-03AB-D847-BE41-C8DD953AD0E9}" type="presParOf" srcId="{8A3D6A27-660F-4547-AC94-2CFBBFA8DC40}" destId="{756CF1D3-0E66-254A-B1D3-6EADF0C67202}" srcOrd="0" destOrd="0" presId="urn:microsoft.com/office/officeart/2005/8/layout/lProcess2"/>
    <dgm:cxn modelId="{CAEFCBC3-E118-C447-A097-C3002377CA6C}" type="presParOf" srcId="{756CF1D3-0E66-254A-B1D3-6EADF0C67202}" destId="{8412B993-D4E6-E549-92CC-FB05A2542D93}" srcOrd="0" destOrd="0" presId="urn:microsoft.com/office/officeart/2005/8/layout/lProcess2"/>
    <dgm:cxn modelId="{22174770-DFAD-D54B-A698-AFC3351E722A}" type="presParOf" srcId="{756CF1D3-0E66-254A-B1D3-6EADF0C67202}" destId="{BDAB568A-0480-3F4B-889C-AC08B03A39F0}" srcOrd="1" destOrd="0" presId="urn:microsoft.com/office/officeart/2005/8/layout/lProcess2"/>
    <dgm:cxn modelId="{AAF0FDDA-82D9-DA46-9827-7665ADF5D96F}" type="presParOf" srcId="{756CF1D3-0E66-254A-B1D3-6EADF0C67202}" destId="{92F0399B-148B-384A-8348-CAE654E20605}" srcOrd="2" destOrd="0" presId="urn:microsoft.com/office/officeart/2005/8/layout/lProcess2"/>
    <dgm:cxn modelId="{BABDB82F-F4E4-4E46-B1B1-01C1F6E843EF}" type="presParOf" srcId="{756CF1D3-0E66-254A-B1D3-6EADF0C67202}" destId="{96DD885D-9E97-234B-AC57-131CAB272745}" srcOrd="3" destOrd="0" presId="urn:microsoft.com/office/officeart/2005/8/layout/lProcess2"/>
    <dgm:cxn modelId="{94146A41-9DFB-3F47-A407-6E6029FBBFAD}" type="presParOf" srcId="{756CF1D3-0E66-254A-B1D3-6EADF0C67202}" destId="{CE566984-4F8C-534E-808C-02FB98C4E817}" srcOrd="4" destOrd="0" presId="urn:microsoft.com/office/officeart/2005/8/layout/lProcess2"/>
    <dgm:cxn modelId="{06F1524B-E8A0-BB46-ABCB-FFB09BEBA59A}" type="presParOf" srcId="{756CF1D3-0E66-254A-B1D3-6EADF0C67202}" destId="{7FC864BC-9A8E-2D49-804D-7A1BD0EC19CD}" srcOrd="5" destOrd="0" presId="urn:microsoft.com/office/officeart/2005/8/layout/lProcess2"/>
    <dgm:cxn modelId="{E3F40F63-8422-344C-9AC5-D10B2805D29A}" type="presParOf" srcId="{756CF1D3-0E66-254A-B1D3-6EADF0C67202}" destId="{A114C64A-EB12-4A47-B05E-A457E8802A7C}" srcOrd="6" destOrd="0" presId="urn:microsoft.com/office/officeart/2005/8/layout/lProcess2"/>
    <dgm:cxn modelId="{2E8A139D-BAA6-8443-84D7-5236EF058DA1}" type="presParOf" srcId="{756CF1D3-0E66-254A-B1D3-6EADF0C67202}" destId="{31EEC913-9593-2B42-B25C-FC6582089E85}" srcOrd="7" destOrd="0" presId="urn:microsoft.com/office/officeart/2005/8/layout/lProcess2"/>
    <dgm:cxn modelId="{C23F2656-0F72-F540-AF4E-46A7EBA2BFAF}" type="presParOf" srcId="{756CF1D3-0E66-254A-B1D3-6EADF0C67202}" destId="{2BFF5EA8-F457-2644-98FF-7E93B2145511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CB1B3F-7284-6F4F-B03A-B1C8B478460C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E9CDC9-98E3-5D40-AF7A-58631BD4A22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 programmed I/O there is a close correspondence between the I/O-related instructions that the processor fetches from memory and the I/O commands that the processor issues to an I/O module to execute the instructions</a:t>
          </a:r>
        </a:p>
      </dgm:t>
    </dgm:pt>
    <dgm:pt modelId="{0D98987D-1E02-2E47-9986-AE43478CF36D}" type="parTrans" cxnId="{DA59469C-1DF0-5846-957C-D2A7A0EDF6AD}">
      <dgm:prSet/>
      <dgm:spPr/>
      <dgm:t>
        <a:bodyPr/>
        <a:lstStyle/>
        <a:p>
          <a:endParaRPr lang="en-US"/>
        </a:p>
      </dgm:t>
    </dgm:pt>
    <dgm:pt modelId="{14427CB5-64DE-8640-93FB-AAAE1316F03A}" type="sibTrans" cxnId="{DA59469C-1DF0-5846-957C-D2A7A0EDF6AD}">
      <dgm:prSet/>
      <dgm:spPr/>
      <dgm:t>
        <a:bodyPr/>
        <a:lstStyle/>
        <a:p>
          <a:endParaRPr lang="en-US"/>
        </a:p>
      </dgm:t>
    </dgm:pt>
    <dgm:pt modelId="{B7724777-71BF-BF44-B50B-40065B581871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form of the instruction depends on the way in which external devices are addressed</a:t>
          </a:r>
        </a:p>
      </dgm:t>
    </dgm:pt>
    <dgm:pt modelId="{554B62C7-3DFE-9845-BE8E-4475EF163E1F}" type="parTrans" cxnId="{636A2996-D168-254D-8DFF-3B97C2C8238E}">
      <dgm:prSet/>
      <dgm:spPr/>
      <dgm:t>
        <a:bodyPr/>
        <a:lstStyle/>
        <a:p>
          <a:endParaRPr lang="en-US"/>
        </a:p>
      </dgm:t>
    </dgm:pt>
    <dgm:pt modelId="{4B9300B5-AADD-0544-9540-81FD59EA3DDC}" type="sibTrans" cxnId="{636A2996-D168-254D-8DFF-3B97C2C8238E}">
      <dgm:prSet/>
      <dgm:spPr/>
      <dgm:t>
        <a:bodyPr/>
        <a:lstStyle/>
        <a:p>
          <a:endParaRPr lang="en-US"/>
        </a:p>
      </dgm:t>
    </dgm:pt>
    <dgm:pt modelId="{46971C9E-C24D-1D4D-AB01-562754A705EC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Each I/O device connected through I/O modules is given a unique identifier or address</a:t>
          </a:r>
        </a:p>
      </dgm:t>
    </dgm:pt>
    <dgm:pt modelId="{ACB3A632-5764-254F-9965-6154DA001E92}" type="parTrans" cxnId="{FD6E22AE-3BC3-E345-A170-23428B3BEE4A}">
      <dgm:prSet/>
      <dgm:spPr/>
      <dgm:t>
        <a:bodyPr/>
        <a:lstStyle/>
        <a:p>
          <a:endParaRPr lang="en-US"/>
        </a:p>
      </dgm:t>
    </dgm:pt>
    <dgm:pt modelId="{B4C12133-8E2A-C041-A4F2-EF165FF5E632}" type="sibTrans" cxnId="{FD6E22AE-3BC3-E345-A170-23428B3BEE4A}">
      <dgm:prSet/>
      <dgm:spPr/>
      <dgm:t>
        <a:bodyPr/>
        <a:lstStyle/>
        <a:p>
          <a:endParaRPr lang="en-US"/>
        </a:p>
      </dgm:t>
    </dgm:pt>
    <dgm:pt modelId="{84FE1BE3-37A4-3B45-9F09-4FA434229570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When the processor issues an I/O command, the command contains the address of the desired device</a:t>
          </a:r>
        </a:p>
      </dgm:t>
    </dgm:pt>
    <dgm:pt modelId="{E045E44F-D162-0B49-9E0C-70670BDE4A90}" type="parTrans" cxnId="{DD83F9E4-E4F3-A446-8E96-447BE9706AB6}">
      <dgm:prSet/>
      <dgm:spPr/>
      <dgm:t>
        <a:bodyPr/>
        <a:lstStyle/>
        <a:p>
          <a:endParaRPr lang="en-US"/>
        </a:p>
      </dgm:t>
    </dgm:pt>
    <dgm:pt modelId="{005F6B1C-BD36-AD4E-AC5B-9F5FB5F74D3A}" type="sibTrans" cxnId="{DD83F9E4-E4F3-A446-8E96-447BE9706AB6}">
      <dgm:prSet/>
      <dgm:spPr/>
      <dgm:t>
        <a:bodyPr/>
        <a:lstStyle/>
        <a:p>
          <a:endParaRPr lang="en-US"/>
        </a:p>
      </dgm:t>
    </dgm:pt>
    <dgm:pt modelId="{507D6E63-293F-E349-B81B-8FF85CCCFE05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Thus each I/O module must interpret the address lines to determine if the command is for itself</a:t>
          </a:r>
        </a:p>
      </dgm:t>
    </dgm:pt>
    <dgm:pt modelId="{792726EC-79A8-B040-968B-27A0C78D9EE3}" type="parTrans" cxnId="{5175C7AF-6915-3541-A303-AAB05DAC7460}">
      <dgm:prSet/>
      <dgm:spPr/>
      <dgm:t>
        <a:bodyPr/>
        <a:lstStyle/>
        <a:p>
          <a:endParaRPr lang="en-US"/>
        </a:p>
      </dgm:t>
    </dgm:pt>
    <dgm:pt modelId="{FBA726DB-1E58-EB4D-9C12-4D202D682CDD}" type="sibTrans" cxnId="{5175C7AF-6915-3541-A303-AAB05DAC7460}">
      <dgm:prSet/>
      <dgm:spPr/>
      <dgm:t>
        <a:bodyPr/>
        <a:lstStyle/>
        <a:p>
          <a:endParaRPr lang="en-US"/>
        </a:p>
      </dgm:t>
    </dgm:pt>
    <dgm:pt modelId="{BFEF0A71-74EA-4044-8AC2-41D21C59A12B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Memory-mapped I/O</a:t>
          </a:r>
        </a:p>
      </dgm:t>
    </dgm:pt>
    <dgm:pt modelId="{72197B1C-9263-FD41-BC5B-866C38F387A5}" type="parTrans" cxnId="{603BAF9D-FEA4-0B48-BF54-696AB2687BC2}">
      <dgm:prSet/>
      <dgm:spPr/>
      <dgm:t>
        <a:bodyPr/>
        <a:lstStyle/>
        <a:p>
          <a:endParaRPr lang="en-US"/>
        </a:p>
      </dgm:t>
    </dgm:pt>
    <dgm:pt modelId="{0BDA2D19-CCB7-BC47-9200-F5801844B4CE}" type="sibTrans" cxnId="{603BAF9D-FEA4-0B48-BF54-696AB2687BC2}">
      <dgm:prSet/>
      <dgm:spPr/>
      <dgm:t>
        <a:bodyPr/>
        <a:lstStyle/>
        <a:p>
          <a:endParaRPr lang="en-US"/>
        </a:p>
      </dgm:t>
    </dgm:pt>
    <dgm:pt modelId="{B4FF581B-F4FF-214D-831F-85314D894D91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is a single address space for memory locations and I/O devices</a:t>
          </a:r>
        </a:p>
      </dgm:t>
    </dgm:pt>
    <dgm:pt modelId="{3B643422-5CB6-6A44-AA0A-96BAC2CC8735}" type="parTrans" cxnId="{9330EC38-8BA3-574C-9E0C-F3D50FCE6249}">
      <dgm:prSet/>
      <dgm:spPr/>
      <dgm:t>
        <a:bodyPr/>
        <a:lstStyle/>
        <a:p>
          <a:endParaRPr lang="en-US"/>
        </a:p>
      </dgm:t>
    </dgm:pt>
    <dgm:pt modelId="{FDD61106-1134-7948-AC64-2C6B95FB86F7}" type="sibTrans" cxnId="{9330EC38-8BA3-574C-9E0C-F3D50FCE6249}">
      <dgm:prSet/>
      <dgm:spPr/>
      <dgm:t>
        <a:bodyPr/>
        <a:lstStyle/>
        <a:p>
          <a:endParaRPr lang="en-US"/>
        </a:p>
      </dgm:t>
    </dgm:pt>
    <dgm:pt modelId="{937752D6-EA5C-9E4B-A082-8C2300A280FC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single read line and a single write line are needed on the bus</a:t>
          </a:r>
        </a:p>
      </dgm:t>
    </dgm:pt>
    <dgm:pt modelId="{A608E109-A37E-154A-9310-AE41D915BD86}" type="parTrans" cxnId="{B48FB75B-ACB5-D34F-AD83-54B1C7476172}">
      <dgm:prSet/>
      <dgm:spPr/>
      <dgm:t>
        <a:bodyPr/>
        <a:lstStyle/>
        <a:p>
          <a:endParaRPr lang="en-US"/>
        </a:p>
      </dgm:t>
    </dgm:pt>
    <dgm:pt modelId="{9D0C17F2-081D-104F-9F25-6FDB504ACABB}" type="sibTrans" cxnId="{B48FB75B-ACB5-D34F-AD83-54B1C7476172}">
      <dgm:prSet/>
      <dgm:spPr/>
      <dgm:t>
        <a:bodyPr/>
        <a:lstStyle/>
        <a:p>
          <a:endParaRPr lang="en-US"/>
        </a:p>
      </dgm:t>
    </dgm:pt>
    <dgm:pt modelId="{1CEB8B0E-488D-3944-BBCF-7797477AC38A}" type="pres">
      <dgm:prSet presAssocID="{24CB1B3F-7284-6F4F-B03A-B1C8B478460C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722C87F3-7532-F34B-B245-990D41F3B46B}" type="pres">
      <dgm:prSet presAssocID="{24CB1B3F-7284-6F4F-B03A-B1C8B478460C}" presName="outerBox" presStyleCnt="0"/>
      <dgm:spPr/>
    </dgm:pt>
    <dgm:pt modelId="{186C3487-D930-474B-8B6C-26486CEE388F}" type="pres">
      <dgm:prSet presAssocID="{24CB1B3F-7284-6F4F-B03A-B1C8B478460C}" presName="outerBoxParent" presStyleLbl="node1" presStyleIdx="0" presStyleCnt="3"/>
      <dgm:spPr/>
    </dgm:pt>
    <dgm:pt modelId="{16042A49-132A-8B4A-BB63-D78C7C21B920}" type="pres">
      <dgm:prSet presAssocID="{24CB1B3F-7284-6F4F-B03A-B1C8B478460C}" presName="outerBoxChildren" presStyleCnt="0"/>
      <dgm:spPr/>
    </dgm:pt>
    <dgm:pt modelId="{D9E0821F-18B7-3648-A412-574102ADFAC5}" type="pres">
      <dgm:prSet presAssocID="{B7724777-71BF-BF44-B50B-40065B581871}" presName="oChild" presStyleLbl="fgAcc1" presStyleIdx="0" presStyleCnt="5">
        <dgm:presLayoutVars>
          <dgm:bulletEnabled val="1"/>
        </dgm:presLayoutVars>
      </dgm:prSet>
      <dgm:spPr/>
    </dgm:pt>
    <dgm:pt modelId="{360FC1EE-27E6-F54C-91FD-6D41469702C3}" type="pres">
      <dgm:prSet presAssocID="{24CB1B3F-7284-6F4F-B03A-B1C8B478460C}" presName="middleBox" presStyleCnt="0"/>
      <dgm:spPr/>
    </dgm:pt>
    <dgm:pt modelId="{E160426F-36A1-D34E-90B9-159EBE5C1F14}" type="pres">
      <dgm:prSet presAssocID="{24CB1B3F-7284-6F4F-B03A-B1C8B478460C}" presName="middleBoxParent" presStyleLbl="node1" presStyleIdx="1" presStyleCnt="3"/>
      <dgm:spPr/>
    </dgm:pt>
    <dgm:pt modelId="{3B749350-7535-3C46-AEFF-536C11AC5634}" type="pres">
      <dgm:prSet presAssocID="{24CB1B3F-7284-6F4F-B03A-B1C8B478460C}" presName="middleBoxChildren" presStyleCnt="0"/>
      <dgm:spPr/>
    </dgm:pt>
    <dgm:pt modelId="{888F03EE-EA62-0A44-BCD7-2C960EBED35A}" type="pres">
      <dgm:prSet presAssocID="{84FE1BE3-37A4-3B45-9F09-4FA434229570}" presName="mChild" presStyleLbl="fgAcc1" presStyleIdx="1" presStyleCnt="5">
        <dgm:presLayoutVars>
          <dgm:bulletEnabled val="1"/>
        </dgm:presLayoutVars>
      </dgm:prSet>
      <dgm:spPr/>
    </dgm:pt>
    <dgm:pt modelId="{4F027CA8-9280-E346-8CCC-9C5806303607}" type="pres">
      <dgm:prSet presAssocID="{005F6B1C-BD36-AD4E-AC5B-9F5FB5F74D3A}" presName="middleSibTrans" presStyleCnt="0"/>
      <dgm:spPr/>
    </dgm:pt>
    <dgm:pt modelId="{0ED11A57-7F16-7A46-98F1-9D827DB07889}" type="pres">
      <dgm:prSet presAssocID="{507D6E63-293F-E349-B81B-8FF85CCCFE05}" presName="mChild" presStyleLbl="fgAcc1" presStyleIdx="2" presStyleCnt="5">
        <dgm:presLayoutVars>
          <dgm:bulletEnabled val="1"/>
        </dgm:presLayoutVars>
      </dgm:prSet>
      <dgm:spPr/>
    </dgm:pt>
    <dgm:pt modelId="{4D5D8471-9A8C-2C41-B3BB-6B6D23F2B363}" type="pres">
      <dgm:prSet presAssocID="{24CB1B3F-7284-6F4F-B03A-B1C8B478460C}" presName="centerBox" presStyleCnt="0"/>
      <dgm:spPr/>
    </dgm:pt>
    <dgm:pt modelId="{36FFC2E4-7C6D-114C-8D2C-508E3EBD9206}" type="pres">
      <dgm:prSet presAssocID="{24CB1B3F-7284-6F4F-B03A-B1C8B478460C}" presName="centerBoxParent" presStyleLbl="node1" presStyleIdx="2" presStyleCnt="3"/>
      <dgm:spPr/>
    </dgm:pt>
    <dgm:pt modelId="{578516EA-C7D1-8648-A9E4-3031C198478A}" type="pres">
      <dgm:prSet presAssocID="{24CB1B3F-7284-6F4F-B03A-B1C8B478460C}" presName="centerBoxChildren" presStyleCnt="0"/>
      <dgm:spPr/>
    </dgm:pt>
    <dgm:pt modelId="{D9C69BC1-FB71-E346-ABC9-68531B4638A4}" type="pres">
      <dgm:prSet presAssocID="{B4FF581B-F4FF-214D-831F-85314D894D91}" presName="cChild" presStyleLbl="fgAcc1" presStyleIdx="3" presStyleCnt="5">
        <dgm:presLayoutVars>
          <dgm:bulletEnabled val="1"/>
        </dgm:presLayoutVars>
      </dgm:prSet>
      <dgm:spPr/>
    </dgm:pt>
    <dgm:pt modelId="{EA8CDBE6-364A-C541-979D-7977D9F09C45}" type="pres">
      <dgm:prSet presAssocID="{FDD61106-1134-7948-AC64-2C6B95FB86F7}" presName="centerSibTrans" presStyleCnt="0"/>
      <dgm:spPr/>
    </dgm:pt>
    <dgm:pt modelId="{CA82B6EE-48D1-BB4C-8112-D3045325C9A0}" type="pres">
      <dgm:prSet presAssocID="{937752D6-EA5C-9E4B-A082-8C2300A280FC}" presName="cChild" presStyleLbl="fgAcc1" presStyleIdx="4" presStyleCnt="5">
        <dgm:presLayoutVars>
          <dgm:bulletEnabled val="1"/>
        </dgm:presLayoutVars>
      </dgm:prSet>
      <dgm:spPr/>
    </dgm:pt>
  </dgm:ptLst>
  <dgm:cxnLst>
    <dgm:cxn modelId="{09C4390C-A882-F640-90E3-20C738487F80}" type="presOf" srcId="{8BE9CDC9-98E3-5D40-AF7A-58631BD4A227}" destId="{186C3487-D930-474B-8B6C-26486CEE388F}" srcOrd="0" destOrd="0" presId="urn:microsoft.com/office/officeart/2005/8/layout/target2"/>
    <dgm:cxn modelId="{FD46C411-71A1-764A-803C-0FF70080D165}" type="presOf" srcId="{24CB1B3F-7284-6F4F-B03A-B1C8B478460C}" destId="{1CEB8B0E-488D-3944-BBCF-7797477AC38A}" srcOrd="0" destOrd="0" presId="urn:microsoft.com/office/officeart/2005/8/layout/target2"/>
    <dgm:cxn modelId="{9330EC38-8BA3-574C-9E0C-F3D50FCE6249}" srcId="{BFEF0A71-74EA-4044-8AC2-41D21C59A12B}" destId="{B4FF581B-F4FF-214D-831F-85314D894D91}" srcOrd="0" destOrd="0" parTransId="{3B643422-5CB6-6A44-AA0A-96BAC2CC8735}" sibTransId="{FDD61106-1134-7948-AC64-2C6B95FB86F7}"/>
    <dgm:cxn modelId="{B48FB75B-ACB5-D34F-AD83-54B1C7476172}" srcId="{BFEF0A71-74EA-4044-8AC2-41D21C59A12B}" destId="{937752D6-EA5C-9E4B-A082-8C2300A280FC}" srcOrd="1" destOrd="0" parTransId="{A608E109-A37E-154A-9310-AE41D915BD86}" sibTransId="{9D0C17F2-081D-104F-9F25-6FDB504ACABB}"/>
    <dgm:cxn modelId="{FEBA4D61-216A-584A-B147-C5409EA9DEA0}" type="presOf" srcId="{46971C9E-C24D-1D4D-AB01-562754A705EC}" destId="{E160426F-36A1-D34E-90B9-159EBE5C1F14}" srcOrd="0" destOrd="0" presId="urn:microsoft.com/office/officeart/2005/8/layout/target2"/>
    <dgm:cxn modelId="{C80C0643-B7DA-7540-B05B-FB93AA396ABF}" type="presOf" srcId="{BFEF0A71-74EA-4044-8AC2-41D21C59A12B}" destId="{36FFC2E4-7C6D-114C-8D2C-508E3EBD9206}" srcOrd="0" destOrd="0" presId="urn:microsoft.com/office/officeart/2005/8/layout/target2"/>
    <dgm:cxn modelId="{66EAF84C-3770-9341-B709-B49D0EC81710}" type="presOf" srcId="{B7724777-71BF-BF44-B50B-40065B581871}" destId="{D9E0821F-18B7-3648-A412-574102ADFAC5}" srcOrd="0" destOrd="0" presId="urn:microsoft.com/office/officeart/2005/8/layout/target2"/>
    <dgm:cxn modelId="{636A2996-D168-254D-8DFF-3B97C2C8238E}" srcId="{8BE9CDC9-98E3-5D40-AF7A-58631BD4A227}" destId="{B7724777-71BF-BF44-B50B-40065B581871}" srcOrd="0" destOrd="0" parTransId="{554B62C7-3DFE-9845-BE8E-4475EF163E1F}" sibTransId="{4B9300B5-AADD-0544-9540-81FD59EA3DDC}"/>
    <dgm:cxn modelId="{DA59469C-1DF0-5846-957C-D2A7A0EDF6AD}" srcId="{24CB1B3F-7284-6F4F-B03A-B1C8B478460C}" destId="{8BE9CDC9-98E3-5D40-AF7A-58631BD4A227}" srcOrd="0" destOrd="0" parTransId="{0D98987D-1E02-2E47-9986-AE43478CF36D}" sibTransId="{14427CB5-64DE-8640-93FB-AAAE1316F03A}"/>
    <dgm:cxn modelId="{603BAF9D-FEA4-0B48-BF54-696AB2687BC2}" srcId="{24CB1B3F-7284-6F4F-B03A-B1C8B478460C}" destId="{BFEF0A71-74EA-4044-8AC2-41D21C59A12B}" srcOrd="2" destOrd="0" parTransId="{72197B1C-9263-FD41-BC5B-866C38F387A5}" sibTransId="{0BDA2D19-CCB7-BC47-9200-F5801844B4CE}"/>
    <dgm:cxn modelId="{2E699FA1-5662-8C48-8540-E2CAEA892E76}" type="presOf" srcId="{937752D6-EA5C-9E4B-A082-8C2300A280FC}" destId="{CA82B6EE-48D1-BB4C-8112-D3045325C9A0}" srcOrd="0" destOrd="0" presId="urn:microsoft.com/office/officeart/2005/8/layout/target2"/>
    <dgm:cxn modelId="{FD6E22AE-3BC3-E345-A170-23428B3BEE4A}" srcId="{24CB1B3F-7284-6F4F-B03A-B1C8B478460C}" destId="{46971C9E-C24D-1D4D-AB01-562754A705EC}" srcOrd="1" destOrd="0" parTransId="{ACB3A632-5764-254F-9965-6154DA001E92}" sibTransId="{B4C12133-8E2A-C041-A4F2-EF165FF5E632}"/>
    <dgm:cxn modelId="{5175C7AF-6915-3541-A303-AAB05DAC7460}" srcId="{46971C9E-C24D-1D4D-AB01-562754A705EC}" destId="{507D6E63-293F-E349-B81B-8FF85CCCFE05}" srcOrd="1" destOrd="0" parTransId="{792726EC-79A8-B040-968B-27A0C78D9EE3}" sibTransId="{FBA726DB-1E58-EB4D-9C12-4D202D682CDD}"/>
    <dgm:cxn modelId="{61B31ABA-CDB7-6C42-B1CB-FA5EB1ECD20D}" type="presOf" srcId="{507D6E63-293F-E349-B81B-8FF85CCCFE05}" destId="{0ED11A57-7F16-7A46-98F1-9D827DB07889}" srcOrd="0" destOrd="0" presId="urn:microsoft.com/office/officeart/2005/8/layout/target2"/>
    <dgm:cxn modelId="{382F2ECF-371A-204B-A76F-6F4C0841A426}" type="presOf" srcId="{84FE1BE3-37A4-3B45-9F09-4FA434229570}" destId="{888F03EE-EA62-0A44-BCD7-2C960EBED35A}" srcOrd="0" destOrd="0" presId="urn:microsoft.com/office/officeart/2005/8/layout/target2"/>
    <dgm:cxn modelId="{DD83F9E4-E4F3-A446-8E96-447BE9706AB6}" srcId="{46971C9E-C24D-1D4D-AB01-562754A705EC}" destId="{84FE1BE3-37A4-3B45-9F09-4FA434229570}" srcOrd="0" destOrd="0" parTransId="{E045E44F-D162-0B49-9E0C-70670BDE4A90}" sibTransId="{005F6B1C-BD36-AD4E-AC5B-9F5FB5F74D3A}"/>
    <dgm:cxn modelId="{FE5880EA-0421-B149-A1ED-5C625BAE234B}" type="presOf" srcId="{B4FF581B-F4FF-214D-831F-85314D894D91}" destId="{D9C69BC1-FB71-E346-ABC9-68531B4638A4}" srcOrd="0" destOrd="0" presId="urn:microsoft.com/office/officeart/2005/8/layout/target2"/>
    <dgm:cxn modelId="{0532E498-8B31-E840-BA30-CE197F8307A3}" type="presParOf" srcId="{1CEB8B0E-488D-3944-BBCF-7797477AC38A}" destId="{722C87F3-7532-F34B-B245-990D41F3B46B}" srcOrd="0" destOrd="0" presId="urn:microsoft.com/office/officeart/2005/8/layout/target2"/>
    <dgm:cxn modelId="{EDEB7631-8FC1-7B45-A8E6-FA56F5379706}" type="presParOf" srcId="{722C87F3-7532-F34B-B245-990D41F3B46B}" destId="{186C3487-D930-474B-8B6C-26486CEE388F}" srcOrd="0" destOrd="0" presId="urn:microsoft.com/office/officeart/2005/8/layout/target2"/>
    <dgm:cxn modelId="{D7DFCDAE-CCB4-CF4F-BC62-40D7223CB387}" type="presParOf" srcId="{722C87F3-7532-F34B-B245-990D41F3B46B}" destId="{16042A49-132A-8B4A-BB63-D78C7C21B920}" srcOrd="1" destOrd="0" presId="urn:microsoft.com/office/officeart/2005/8/layout/target2"/>
    <dgm:cxn modelId="{5898F73A-7A9A-D84B-9FB4-F4C5C8CEE8C9}" type="presParOf" srcId="{16042A49-132A-8B4A-BB63-D78C7C21B920}" destId="{D9E0821F-18B7-3648-A412-574102ADFAC5}" srcOrd="0" destOrd="0" presId="urn:microsoft.com/office/officeart/2005/8/layout/target2"/>
    <dgm:cxn modelId="{92FC411F-688F-1B42-A92D-07DC2A64CC1B}" type="presParOf" srcId="{1CEB8B0E-488D-3944-BBCF-7797477AC38A}" destId="{360FC1EE-27E6-F54C-91FD-6D41469702C3}" srcOrd="1" destOrd="0" presId="urn:microsoft.com/office/officeart/2005/8/layout/target2"/>
    <dgm:cxn modelId="{52D7DD19-64A9-EB49-B127-F31EABEDF18F}" type="presParOf" srcId="{360FC1EE-27E6-F54C-91FD-6D41469702C3}" destId="{E160426F-36A1-D34E-90B9-159EBE5C1F14}" srcOrd="0" destOrd="0" presId="urn:microsoft.com/office/officeart/2005/8/layout/target2"/>
    <dgm:cxn modelId="{F7E85D8A-B41D-5149-B41A-35B49016966B}" type="presParOf" srcId="{360FC1EE-27E6-F54C-91FD-6D41469702C3}" destId="{3B749350-7535-3C46-AEFF-536C11AC5634}" srcOrd="1" destOrd="0" presId="urn:microsoft.com/office/officeart/2005/8/layout/target2"/>
    <dgm:cxn modelId="{309CFD3A-7DF0-6E4D-B749-7A877DD607EF}" type="presParOf" srcId="{3B749350-7535-3C46-AEFF-536C11AC5634}" destId="{888F03EE-EA62-0A44-BCD7-2C960EBED35A}" srcOrd="0" destOrd="0" presId="urn:microsoft.com/office/officeart/2005/8/layout/target2"/>
    <dgm:cxn modelId="{851589C4-3337-8447-967B-C0B0B3EA8C75}" type="presParOf" srcId="{3B749350-7535-3C46-AEFF-536C11AC5634}" destId="{4F027CA8-9280-E346-8CCC-9C5806303607}" srcOrd="1" destOrd="0" presId="urn:microsoft.com/office/officeart/2005/8/layout/target2"/>
    <dgm:cxn modelId="{D78D0CC1-EC7E-C14A-906A-0D4269679029}" type="presParOf" srcId="{3B749350-7535-3C46-AEFF-536C11AC5634}" destId="{0ED11A57-7F16-7A46-98F1-9D827DB07889}" srcOrd="2" destOrd="0" presId="urn:microsoft.com/office/officeart/2005/8/layout/target2"/>
    <dgm:cxn modelId="{38654691-B0A1-9647-AE8E-AA4645C0BE09}" type="presParOf" srcId="{1CEB8B0E-488D-3944-BBCF-7797477AC38A}" destId="{4D5D8471-9A8C-2C41-B3BB-6B6D23F2B363}" srcOrd="2" destOrd="0" presId="urn:microsoft.com/office/officeart/2005/8/layout/target2"/>
    <dgm:cxn modelId="{1577E0B6-6E4E-1644-BC4C-F1D00CFDC5C5}" type="presParOf" srcId="{4D5D8471-9A8C-2C41-B3BB-6B6D23F2B363}" destId="{36FFC2E4-7C6D-114C-8D2C-508E3EBD9206}" srcOrd="0" destOrd="0" presId="urn:microsoft.com/office/officeart/2005/8/layout/target2"/>
    <dgm:cxn modelId="{D14423C7-711B-D747-BCAD-5EAE702D99F6}" type="presParOf" srcId="{4D5D8471-9A8C-2C41-B3BB-6B6D23F2B363}" destId="{578516EA-C7D1-8648-A9E4-3031C198478A}" srcOrd="1" destOrd="0" presId="urn:microsoft.com/office/officeart/2005/8/layout/target2"/>
    <dgm:cxn modelId="{D648C570-BD19-5C41-B0C8-F01CC8CA8C1C}" type="presParOf" srcId="{578516EA-C7D1-8648-A9E4-3031C198478A}" destId="{D9C69BC1-FB71-E346-ABC9-68531B4638A4}" srcOrd="0" destOrd="0" presId="urn:microsoft.com/office/officeart/2005/8/layout/target2"/>
    <dgm:cxn modelId="{54FAD771-F8A5-4D43-AFF9-1064FDCC4E9D}" type="presParOf" srcId="{578516EA-C7D1-8648-A9E4-3031C198478A}" destId="{EA8CDBE6-364A-C541-979D-7977D9F09C45}" srcOrd="1" destOrd="0" presId="urn:microsoft.com/office/officeart/2005/8/layout/target2"/>
    <dgm:cxn modelId="{F10BD7CB-08AD-FC45-9801-58FE4026AB2E}" type="presParOf" srcId="{578516EA-C7D1-8648-A9E4-3031C198478A}" destId="{CA82B6EE-48D1-BB4C-8112-D3045325C9A0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BCEDA-1B03-9849-8E13-497008088137}">
      <dsp:nvSpPr>
        <dsp:cNvPr id="0" name=""/>
        <dsp:cNvSpPr/>
      </dsp:nvSpPr>
      <dsp:spPr>
        <a:xfrm>
          <a:off x="733425" y="1445872"/>
          <a:ext cx="4972050" cy="497205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4A8773-C811-0D46-9EEB-711305802ED6}">
      <dsp:nvSpPr>
        <dsp:cNvPr id="0" name=""/>
        <dsp:cNvSpPr/>
      </dsp:nvSpPr>
      <dsp:spPr>
        <a:xfrm>
          <a:off x="1285736" y="1998184"/>
          <a:ext cx="3867426" cy="38674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596D2-E62A-0548-828D-4DCC653CC72D}">
      <dsp:nvSpPr>
        <dsp:cNvPr id="0" name=""/>
        <dsp:cNvSpPr/>
      </dsp:nvSpPr>
      <dsp:spPr>
        <a:xfrm>
          <a:off x="1838048" y="2550495"/>
          <a:ext cx="2762802" cy="2762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EFFE6D-02DD-AC47-A7D7-6F0F49D69E25}">
      <dsp:nvSpPr>
        <dsp:cNvPr id="0" name=""/>
        <dsp:cNvSpPr/>
      </dsp:nvSpPr>
      <dsp:spPr>
        <a:xfrm>
          <a:off x="2390775" y="3103222"/>
          <a:ext cx="1657350" cy="165735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CD37D8-A6C9-7347-9185-E44226E72FC7}">
      <dsp:nvSpPr>
        <dsp:cNvPr id="0" name=""/>
        <dsp:cNvSpPr/>
      </dsp:nvSpPr>
      <dsp:spPr>
        <a:xfrm>
          <a:off x="2943086" y="3655534"/>
          <a:ext cx="552726" cy="5527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2462F4-CE27-CB47-B974-0D649D5F1522}">
      <dsp:nvSpPr>
        <dsp:cNvPr id="0" name=""/>
        <dsp:cNvSpPr/>
      </dsp:nvSpPr>
      <dsp:spPr>
        <a:xfrm>
          <a:off x="6534150" y="21147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Composed of a collection of DRAM chips</a:t>
          </a:r>
        </a:p>
      </dsp:txBody>
      <dsp:txXfrm>
        <a:off x="6534150" y="211477"/>
        <a:ext cx="2486025" cy="877732"/>
      </dsp:txXfrm>
    </dsp:sp>
    <dsp:sp modelId="{ECCACFBC-6FE8-3A49-AD2B-79E2DA2407EC}">
      <dsp:nvSpPr>
        <dsp:cNvPr id="0" name=""/>
        <dsp:cNvSpPr/>
      </dsp:nvSpPr>
      <dsp:spPr>
        <a:xfrm>
          <a:off x="5912643" y="650344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21CC0B-6111-EA4D-945B-E997A707C6AB}">
      <dsp:nvSpPr>
        <dsp:cNvPr id="0" name=""/>
        <dsp:cNvSpPr/>
      </dsp:nvSpPr>
      <dsp:spPr>
        <a:xfrm rot="5400000">
          <a:off x="2923198" y="946595"/>
          <a:ext cx="3281553" cy="268905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87624B-73C2-8F41-B7C2-96066902C80B}">
      <dsp:nvSpPr>
        <dsp:cNvPr id="0" name=""/>
        <dsp:cNvSpPr/>
      </dsp:nvSpPr>
      <dsp:spPr>
        <a:xfrm>
          <a:off x="6534150" y="1139593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Grouped together to form a </a:t>
          </a:r>
          <a:r>
            <a:rPr lang="en-GB" sz="1300" i="1" kern="1200" dirty="0"/>
            <a:t>memory bank</a:t>
          </a:r>
        </a:p>
      </dsp:txBody>
      <dsp:txXfrm>
        <a:off x="6534150" y="1139593"/>
        <a:ext cx="2486025" cy="877732"/>
      </dsp:txXfrm>
    </dsp:sp>
    <dsp:sp modelId="{FD651CF9-2939-7340-9033-50955A68CD2B}">
      <dsp:nvSpPr>
        <dsp:cNvPr id="0" name=""/>
        <dsp:cNvSpPr/>
      </dsp:nvSpPr>
      <dsp:spPr>
        <a:xfrm>
          <a:off x="5912643" y="1578460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7BBE53-21DC-E045-A630-D12DE591D833}">
      <dsp:nvSpPr>
        <dsp:cNvPr id="0" name=""/>
        <dsp:cNvSpPr/>
      </dsp:nvSpPr>
      <dsp:spPr>
        <a:xfrm rot="5400000">
          <a:off x="3405404" y="1804191"/>
          <a:ext cx="2732307" cy="227885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C32DAD-B60A-E04E-9CBE-3880F576FF1B}">
      <dsp:nvSpPr>
        <dsp:cNvPr id="0" name=""/>
        <dsp:cNvSpPr/>
      </dsp:nvSpPr>
      <dsp:spPr>
        <a:xfrm>
          <a:off x="6534150" y="2067709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Each bank is independently able to service a memory read or write request</a:t>
          </a:r>
        </a:p>
      </dsp:txBody>
      <dsp:txXfrm>
        <a:off x="6534150" y="2067709"/>
        <a:ext cx="2486025" cy="877732"/>
      </dsp:txXfrm>
    </dsp:sp>
    <dsp:sp modelId="{48737FD0-232D-2342-9E7D-C70474E38A8F}">
      <dsp:nvSpPr>
        <dsp:cNvPr id="0" name=""/>
        <dsp:cNvSpPr/>
      </dsp:nvSpPr>
      <dsp:spPr>
        <a:xfrm>
          <a:off x="5912643" y="2506576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4A19D7-85D7-814F-8401-2C8DDF90F3FB}">
      <dsp:nvSpPr>
        <dsp:cNvPr id="0" name=""/>
        <dsp:cNvSpPr/>
      </dsp:nvSpPr>
      <dsp:spPr>
        <a:xfrm rot="5400000">
          <a:off x="3878246" y="2626734"/>
          <a:ext cx="2154555" cy="191423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5CBABC-C4E5-3D41-92E3-3EE99DB441F4}">
      <dsp:nvSpPr>
        <dsp:cNvPr id="0" name=""/>
        <dsp:cNvSpPr/>
      </dsp:nvSpPr>
      <dsp:spPr>
        <a:xfrm>
          <a:off x="6534150" y="297593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dirty="0"/>
            <a:t>K</a:t>
          </a:r>
          <a:r>
            <a:rPr lang="en-US" sz="1300" kern="1200" dirty="0"/>
            <a:t> banks can service </a:t>
          </a:r>
          <a:r>
            <a:rPr lang="en-US" sz="1300" i="1" kern="1200" dirty="0"/>
            <a:t>K</a:t>
          </a:r>
          <a:r>
            <a:rPr lang="en-US" sz="1300" kern="1200" dirty="0"/>
            <a:t> requests simultaneously, increasing memory read or write rates by a factor of </a:t>
          </a:r>
          <a:r>
            <a:rPr lang="en-US" sz="1300" i="1" kern="1200" dirty="0"/>
            <a:t>K</a:t>
          </a:r>
          <a:endParaRPr lang="en-US" sz="1300" kern="1200" dirty="0"/>
        </a:p>
      </dsp:txBody>
      <dsp:txXfrm>
        <a:off x="6534150" y="2975937"/>
        <a:ext cx="2486025" cy="877732"/>
      </dsp:txXfrm>
    </dsp:sp>
    <dsp:sp modelId="{7CDB84B8-63BA-6048-9CBF-1CBC25592950}">
      <dsp:nvSpPr>
        <dsp:cNvPr id="0" name=""/>
        <dsp:cNvSpPr/>
      </dsp:nvSpPr>
      <dsp:spPr>
        <a:xfrm>
          <a:off x="5912643" y="3414803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34E5CC8-DFB0-FC49-82AD-56653AEAF9C3}">
      <dsp:nvSpPr>
        <dsp:cNvPr id="0" name=""/>
        <dsp:cNvSpPr/>
      </dsp:nvSpPr>
      <dsp:spPr>
        <a:xfrm rot="5400000">
          <a:off x="4348934" y="3495185"/>
          <a:ext cx="1644091" cy="1483328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08C46E-80F6-6844-97EA-EFF90289CFDD}">
      <dsp:nvSpPr>
        <dsp:cNvPr id="0" name=""/>
        <dsp:cNvSpPr/>
      </dsp:nvSpPr>
      <dsp:spPr>
        <a:xfrm>
          <a:off x="6534150" y="385764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If consecutive words of memory are stored in different banks, the transfer of a block of memory is speeded up</a:t>
          </a:r>
        </a:p>
      </dsp:txBody>
      <dsp:txXfrm>
        <a:off x="6534150" y="3857647"/>
        <a:ext cx="2486025" cy="877732"/>
      </dsp:txXfrm>
    </dsp:sp>
    <dsp:sp modelId="{926DDFCA-82BF-8A4A-A31C-77A5937B820B}">
      <dsp:nvSpPr>
        <dsp:cNvPr id="0" name=""/>
        <dsp:cNvSpPr/>
      </dsp:nvSpPr>
      <dsp:spPr>
        <a:xfrm>
          <a:off x="5912643" y="4296514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84305B1-C966-5546-B34F-EA12E90FF450}">
      <dsp:nvSpPr>
        <dsp:cNvPr id="0" name=""/>
        <dsp:cNvSpPr/>
      </dsp:nvSpPr>
      <dsp:spPr>
        <a:xfrm rot="5400000">
          <a:off x="4793932" y="4337947"/>
          <a:ext cx="1160145" cy="1077277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F0D28-0C34-E146-AC61-AA70B12A7752}">
      <dsp:nvSpPr>
        <dsp:cNvPr id="0" name=""/>
        <dsp:cNvSpPr/>
      </dsp:nvSpPr>
      <dsp:spPr>
        <a:xfrm>
          <a:off x="0" y="0"/>
          <a:ext cx="8727550" cy="61055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major functions for an I/O module fall into the following categories:</a:t>
          </a:r>
        </a:p>
      </dsp:txBody>
      <dsp:txXfrm>
        <a:off x="0" y="0"/>
        <a:ext cx="8727550" cy="1831654"/>
      </dsp:txXfrm>
    </dsp:sp>
    <dsp:sp modelId="{8412B993-D4E6-E549-92CC-FB05A2542D93}">
      <dsp:nvSpPr>
        <dsp:cNvPr id="0" name=""/>
        <dsp:cNvSpPr/>
      </dsp:nvSpPr>
      <dsp:spPr>
        <a:xfrm>
          <a:off x="872754" y="1832809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 and timing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Coordinates the flow of traffic between internal resources and external devices</a:t>
          </a:r>
        </a:p>
      </dsp:txBody>
      <dsp:txXfrm>
        <a:off x="893441" y="1853496"/>
        <a:ext cx="6940666" cy="664948"/>
      </dsp:txXfrm>
    </dsp:sp>
    <dsp:sp modelId="{92F0399B-148B-384A-8348-CAE654E20605}">
      <dsp:nvSpPr>
        <dsp:cNvPr id="0" name=""/>
        <dsp:cNvSpPr/>
      </dsp:nvSpPr>
      <dsp:spPr>
        <a:xfrm>
          <a:off x="872754" y="2647797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communication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 decoding, data, status reporting, address recognition</a:t>
          </a:r>
        </a:p>
      </dsp:txBody>
      <dsp:txXfrm>
        <a:off x="893441" y="2668484"/>
        <a:ext cx="6940666" cy="664948"/>
      </dsp:txXfrm>
    </dsp:sp>
    <dsp:sp modelId="{CE566984-4F8C-534E-808C-02FB98C4E817}">
      <dsp:nvSpPr>
        <dsp:cNvPr id="0" name=""/>
        <dsp:cNvSpPr/>
      </dsp:nvSpPr>
      <dsp:spPr>
        <a:xfrm>
          <a:off x="872754" y="3462784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Device communication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commands, status information, and data</a:t>
          </a:r>
        </a:p>
      </dsp:txBody>
      <dsp:txXfrm>
        <a:off x="893441" y="3483471"/>
        <a:ext cx="6940666" cy="664948"/>
      </dsp:txXfrm>
    </dsp:sp>
    <dsp:sp modelId="{A114C64A-EB12-4A47-B05E-A457E8802A7C}">
      <dsp:nvSpPr>
        <dsp:cNvPr id="0" name=""/>
        <dsp:cNvSpPr/>
      </dsp:nvSpPr>
      <dsp:spPr>
        <a:xfrm>
          <a:off x="872754" y="4277772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buffering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Performs the needed buffering operation to balance device and memory speeds</a:t>
          </a:r>
        </a:p>
      </dsp:txBody>
      <dsp:txXfrm>
        <a:off x="893441" y="4298459"/>
        <a:ext cx="6940666" cy="664948"/>
      </dsp:txXfrm>
    </dsp:sp>
    <dsp:sp modelId="{2BFF5EA8-F457-2644-98FF-7E93B2145511}">
      <dsp:nvSpPr>
        <dsp:cNvPr id="0" name=""/>
        <dsp:cNvSpPr/>
      </dsp:nvSpPr>
      <dsp:spPr>
        <a:xfrm>
          <a:off x="872754" y="5092760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Error detection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Detects and reports transmission errors</a:t>
          </a:r>
        </a:p>
      </dsp:txBody>
      <dsp:txXfrm>
        <a:off x="893441" y="5113447"/>
        <a:ext cx="6940666" cy="664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3487-D930-474B-8B6C-26486CEE388F}">
      <dsp:nvSpPr>
        <dsp:cNvPr id="0" name=""/>
        <dsp:cNvSpPr/>
      </dsp:nvSpPr>
      <dsp:spPr>
        <a:xfrm>
          <a:off x="0" y="0"/>
          <a:ext cx="8534400" cy="541020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4198916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 programmed I/O there is a close correspondence between the I/O-related instructions that the processor fetches from memory and the I/O commands that the processor issues to an I/O module to execute the instructions</a:t>
          </a:r>
        </a:p>
      </dsp:txBody>
      <dsp:txXfrm>
        <a:off x="134690" y="134690"/>
        <a:ext cx="8265020" cy="5140820"/>
      </dsp:txXfrm>
    </dsp:sp>
    <dsp:sp modelId="{D9E0821F-18B7-3648-A412-574102ADFAC5}">
      <dsp:nvSpPr>
        <dsp:cNvPr id="0" name=""/>
        <dsp:cNvSpPr/>
      </dsp:nvSpPr>
      <dsp:spPr>
        <a:xfrm>
          <a:off x="213360" y="1352550"/>
          <a:ext cx="1280160" cy="37871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form of the instruction depends on the way in which external devices are addressed</a:t>
          </a:r>
        </a:p>
      </dsp:txBody>
      <dsp:txXfrm>
        <a:off x="252729" y="1391919"/>
        <a:ext cx="1201422" cy="3708402"/>
      </dsp:txXfrm>
    </dsp:sp>
    <dsp:sp modelId="{E160426F-36A1-D34E-90B9-159EBE5C1F14}">
      <dsp:nvSpPr>
        <dsp:cNvPr id="0" name=""/>
        <dsp:cNvSpPr/>
      </dsp:nvSpPr>
      <dsp:spPr>
        <a:xfrm>
          <a:off x="1706880" y="1352550"/>
          <a:ext cx="6614160" cy="3787140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2404834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Each I/O device connected through I/O modules is given a unique identifier or address</a:t>
          </a:r>
        </a:p>
      </dsp:txBody>
      <dsp:txXfrm>
        <a:off x="1823348" y="1469018"/>
        <a:ext cx="6381224" cy="3554204"/>
      </dsp:txXfrm>
    </dsp:sp>
    <dsp:sp modelId="{888F03EE-EA62-0A44-BCD7-2C960EBED35A}">
      <dsp:nvSpPr>
        <dsp:cNvPr id="0" name=""/>
        <dsp:cNvSpPr/>
      </dsp:nvSpPr>
      <dsp:spPr>
        <a:xfrm>
          <a:off x="1872234" y="2678049"/>
          <a:ext cx="1322832" cy="10569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When the processor issues an I/O command, the command contains the address of the desired device</a:t>
          </a:r>
        </a:p>
      </dsp:txBody>
      <dsp:txXfrm>
        <a:off x="1904737" y="2710552"/>
        <a:ext cx="1257826" cy="991898"/>
      </dsp:txXfrm>
    </dsp:sp>
    <dsp:sp modelId="{0ED11A57-7F16-7A46-98F1-9D827DB07889}">
      <dsp:nvSpPr>
        <dsp:cNvPr id="0" name=""/>
        <dsp:cNvSpPr/>
      </dsp:nvSpPr>
      <dsp:spPr>
        <a:xfrm>
          <a:off x="1872234" y="3797085"/>
          <a:ext cx="1322832" cy="10569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Thus each I/O module must interpret the address lines to determine if the command is for itself</a:t>
          </a:r>
        </a:p>
      </dsp:txBody>
      <dsp:txXfrm>
        <a:off x="1904737" y="3829588"/>
        <a:ext cx="1257826" cy="991898"/>
      </dsp:txXfrm>
    </dsp:sp>
    <dsp:sp modelId="{36FFC2E4-7C6D-114C-8D2C-508E3EBD9206}">
      <dsp:nvSpPr>
        <dsp:cNvPr id="0" name=""/>
        <dsp:cNvSpPr/>
      </dsp:nvSpPr>
      <dsp:spPr>
        <a:xfrm>
          <a:off x="3371088" y="2705100"/>
          <a:ext cx="4736592" cy="2164080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1221503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Memory-mapped I/O</a:t>
          </a:r>
        </a:p>
      </dsp:txBody>
      <dsp:txXfrm>
        <a:off x="3437641" y="2771653"/>
        <a:ext cx="4603486" cy="2030974"/>
      </dsp:txXfrm>
    </dsp:sp>
    <dsp:sp modelId="{D9C69BC1-FB71-E346-ABC9-68531B4638A4}">
      <dsp:nvSpPr>
        <dsp:cNvPr id="0" name=""/>
        <dsp:cNvSpPr/>
      </dsp:nvSpPr>
      <dsp:spPr>
        <a:xfrm>
          <a:off x="3489502" y="3678936"/>
          <a:ext cx="2216923" cy="97383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is a single address space for memory locations and I/O devices</a:t>
          </a:r>
        </a:p>
      </dsp:txBody>
      <dsp:txXfrm>
        <a:off x="3519451" y="3708885"/>
        <a:ext cx="2157025" cy="913938"/>
      </dsp:txXfrm>
    </dsp:sp>
    <dsp:sp modelId="{CA82B6EE-48D1-BB4C-8112-D3045325C9A0}">
      <dsp:nvSpPr>
        <dsp:cNvPr id="0" name=""/>
        <dsp:cNvSpPr/>
      </dsp:nvSpPr>
      <dsp:spPr>
        <a:xfrm>
          <a:off x="5769497" y="3678936"/>
          <a:ext cx="2216923" cy="97383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single read line and a single write line are needed on the bus</a:t>
          </a:r>
        </a:p>
      </dsp:txBody>
      <dsp:txXfrm>
        <a:off x="5799446" y="3708885"/>
        <a:ext cx="2157025" cy="913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5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5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4A63070-95B0-C841-848B-70D96460402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2583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5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2" y="3228896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5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1D245E4-CB43-F844-B5DA-3C7BAF45101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408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>
                <a:latin typeface="Times New Roman" pitchFamily="-110" charset="0"/>
              </a:rPr>
              <a:t> and Architecture</a:t>
            </a:r>
            <a:r>
              <a:rPr lang="en-US" dirty="0">
                <a:latin typeface="Times New Roman" pitchFamily="-110" charset="0"/>
              </a:rPr>
              <a:t>”, 10/e, by William Stallings, Chapter 6 “External</a:t>
            </a:r>
            <a:r>
              <a:rPr lang="en-US" baseline="0" dirty="0">
                <a:latin typeface="Times New Roman" pitchFamily="-110" charset="0"/>
              </a:rPr>
              <a:t> Memory</a:t>
            </a:r>
            <a:r>
              <a:rPr lang="en-US" dirty="0">
                <a:latin typeface="Times New Roman" pitchFamily="-110" charset="0"/>
              </a:rPr>
              <a:t>”.</a:t>
            </a:r>
            <a:endParaRPr lang="en-AU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B594D9-D6CF-CE47-A607-33DB68A214E1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First, the head may either be fixed or movable with respect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radial direction of the platter. In 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fixed-head disk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there is one read-write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per track. All of the heads are mounted on a rigid arm that extends across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tracks; such systems are rare today. In 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movable-head disk,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only one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read-write head. Again, the head is mounted on an arm. Because the head must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able to be positioned above any track, the arm can be extended or retracted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purpose.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disk itself is mounted in a disk drive, which consists of the arm, a spindle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rotates the disk, and the electronics needed for input and output of binary data.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non-removable disk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permanently mounted in the disk drive; the hard disk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personal computer is a non-removable disk. 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removable disk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removed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replaced with another disk. The advantage of the latter type is that unlimited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amounts of data are available with a limited number of disk systems. Furthermore,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 disk may be moved from one computer system to another. Floppy disks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ZIP cartridge disks are examples of removable disks.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most disks, the magnetizable coating is applied to both sides of the platter,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then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double sided.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less expensive disk systems use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single-sided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disk drives accommodate multiple platters  stacked vertically a fraction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inch apart. Multiple arms are provided (Figure 6.2). Multiple–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platter disks employ a movable head, with one read-write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per platter surface. All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heads are mechanically fixed so that all are at the same distance from the center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disk and move together. Thus, at any time, all of the heads are positioned over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tracks that are of equal distance from the center of the disk. The set of all the tracks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same relative position on the platter is referred to as a cylinder . This is illustrated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Figure 6.2.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65405E-CE8E-3F42-AD5D-8DE8A2BC0207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the head mechanism provides a classification of disks into three types.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Traditionally, the read-write head has been positioned a fixed distance above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platter, allowing an air gap. At the other extreme is a head mechanism that actually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comes into physical contact with the medium during a read or write operation.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 is used with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floppy disk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is a small, flexible platter and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least expensive type of disk.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understand the third type of disk, we need to comment on the relationship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data density and the size of the air gap. The head must generate or sense 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electromagnetic field of sufficient magnitude to write and read properly. The narrower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 is, the closer it must be to the platter surface to function. A narrower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means narrower tracks and therefore greater data density, which is desirable.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However, the closer the head is to the disk, the greater the risk of error from impurities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imperfections. To push the technology further, the Winchester disk was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developed. Winchester heads are used in sealed drive assemblies that are almost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free of contaminants. They are designed to operate closer to the disk’s surface than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conventional rigid disk heads, thus allowing greater data density. The head is actually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aerodynamic foil that rests lightly on the platter’s surface when the disk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motionless. The air pressure generated by a spinning disk is enough to make the foil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rise above the surface. The resulting noncontact system can be engineered to 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narrower heads that operate closer to the platter’s surface than conventional rigid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heads.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actual details of disk I/O operation depend on the computer system, the operating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system, and the nature of the I/O channel and disk controller hardware.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 timing diagram of disk I/O transfer is shown in Figure 6.5.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disk drive is operating, the disk is rotating at constant speed.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 or write, the head must be positioned at the desired track and at the beginning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desired sector on that track. Track selection involves moving the head in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movable-head system or electronically selecting one head on a fixed-head system.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movable-head system, the time it takes to position the head at the track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known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seek time.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either case, once the track is selected, the disk controller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waits until the appropriate sector rotates to line up with the head. The time it takes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beginning of the sector to reach the head is known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rotational delay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or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rotational latency.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sum of the seek time, if any, and the rotational delay equals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time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is the time it takes to get into position to read or write. Once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 is in position, the read or write operation is then performed as the sector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moves under the head; this is the data transfer portion of the operation; the time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for the transfer is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time.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addition to the access time and transfer time, there are several queuing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delays normally associated with a disk I/O operation. When a process issues an I/O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request, it must first wait in a queue for the device to be available. At that time,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is assigned to the process. If the device shares a single I/O channel or a set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I/O channels with other disk drives, then there may be an additional wait for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to be available. At that point, the seek is performed to begin disk access.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some high-end systems for servers, a technique known as rotational positional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sensing (RPS) is used. This works as follows: When the seek command has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been issued, the channel is released to handle other I/O operations. When the seek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completed, the device determines when the data will rotate under the head.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sector approaches the head, the device tries to reestablish the communication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path back to the host. If either the control unit or the channel is busy with another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I/O, then the reconnection attempt fails and the device must rotate one whole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revolution before it can attempt to reconnect, which is called an RPS miss. This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extra delay element that must be added to the timeline of Figure 6.5.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It is clear that the order in which sectors are read from the disk has a tremendous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effect on I/O performance. In the case of file access in which multiple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sectors are read or written, we have some control over the way in which sectors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data are deployed. However, even in the case of a file access, in a multiprogramming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environment, there will be I/O requests competing for the same disk.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it is worthwhile to examine ways in which the performance of disk I/O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improved over that achieved with purely random access to the disk.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leads to a consideration of disk scheduling algorithms, which is the province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operating system and beyond the scope of this book (see [STAL15] for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discussion).</a:t>
            </a:r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BBECF-5663-7E4B-A431-896C1B22399A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use of multiple disks, there is a wide variety of ways in which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can be organized and in which redundancy can be added to improve reliability.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could make it difficult to develop database schemes that are usable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number of platforms and operating systems. Fortunately, industry has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agreed on a standardized scheme for multiple-disk database design, known as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(Redundant Array of Independent Disks). The RAID scheme consists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seven levels, zero through six. These levels do not imply a hierarchical relationship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designate different design architectures that share three common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characteristics: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RAID is a set of physical disk drives viewed by the operating system as a single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drive.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Data are distributed across the physical drives of an array in a scheme known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striping, described subsequently.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Redundant disk capacity is used to store parity information, which guarantees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recoverability in case of a disk failure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details of the second and third characteristics differ for the different RAID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levels. RAID 0 and RAID 1 do not support the third characteristic.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term RAID  was originally coined in a paper by a group of researchers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University of California at Berkeley [PATT88].  The paper outlined various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configurations and applications and introduced the definitions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levels that are still used. The RAID strategy employs multiple disk drives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distributes data in such a way as to enable simultaneous access to data from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drives, thereby improving I/O performance and allowing easier incremental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increases in capacity.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Figure 6.6 illustrates the use of the seven RAID schemes to support a data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capacity requiring four disks with no redundancy. The figures highlight the layout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user data and redundant data and indicates the relative storage requirements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various levels. We refer to these figures throughout the following discussion.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seven RAID levels described, only four are commonly used: RAID levels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0, 1, 5, and 6.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1F2779-CA6D-3B41-A858-EC3911333370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6.6 continued.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 0 is not a true member of the RAID family because it does not include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redundancy to improve performance. However, there are a few applications, such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on supercomputers in which performance and capacity are primary concerns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low cost is more important than improved reliability.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RAID 0, the user and system data are distributed across all of the disks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array. This has a notable advantage over the use of a single large disk: If two-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different I/O requests are pending for two different blocks of data, then there is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good chance that the requested blocks are on different disks. Thus, the two requests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issued in parallel, reducing the I/O queuing time.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RAID 0, as with all of the RAID levels, goes further than simply distributing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across a disk array: The data are striped  across the available disks.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best understood by considering Figure 6.7. All of the user and system data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viewed as being stored on a logical disk. The logical disk is divided into strips; these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strips may be physical blocks, sectors, or some other unit. The strips are mapped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round robin to consecutive physical disks in the RAID array. A set of logically consecutive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strips that maps exactly one strip to each array member is referred to as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stripe.  In an n-disk array, the first n  logical strips are physically stored as the first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 on each of the n  disks, forming the first stripe; the second n  strips are distributed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second strips on each disk; and so on. The advantage of this layout is that if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I/O request consists of multiple logically contiguous strips, then up to n  strips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that request can be handled in parallel, greatly reducing the I/O transfer time.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6.7 indicates the use of array management software to map between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and physical disk space. This software may execute either in the disk subsystem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in a host computer.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6.4 is a comparative summary of the seven levels.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6.4 RAID comparison (page 2</a:t>
            </a:r>
            <a:r>
              <a:rPr lang="en-US" baseline="0" dirty="0"/>
              <a:t> of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When the on-chip cache first made an appearance,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many of the designs consisted of a single cache used to store references to both data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instructions. More recently, it has become common to split the cache into two: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one dedicated to instructions and one dedicated to data. These two caches both exist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at the same level, typically as two L1 caches. When the processor attempts to fetch an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instruction from main memory, it first consults the instruction L1 cache, and when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processor attempts to fetch data from main memory, it first consults the data L1 cache.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There are two potential advantages of a unified cache: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For a given cache size, a unified cache has a higher hit rate than split caches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because it balances the load between instruction and data fetches automatically.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That is, if an execution pattern involves many more instruction fetches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than data fetches, then the cache will tend to fill up with instructions, and if an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execution pattern involves relatively more data fetches, the opposite will occur.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• Only one cache needs to be designed and implemented.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trend is toward split caches at the L1 and unified caches for higher levels,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particularly for superscalar machines, which emphasize parallel instruction execution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the prefetching of predicted future instructions. The key advantage of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split cache design is that it eliminates contention for the cache between the instruction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fetch/decode unit and the execution unit. This is important in any design that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relies on the pipelining of instructions. Typically, the processor will fetch instructions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ahead of time and fill a buffer, or pipeline, with instructions to be executed. Suppose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now that we have a unified instruction/data cache. When the execution unit performs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memory access to load and store data, the request is submitted to the unified cache.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If, at the same time, the instruction prefetcher issues a read request to the cache for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 instruction, that request will be temporarily blocked so that the cache can service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execution unit first, enabling it to complete the currently executing instruction.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cache contention can degrade performance by interfering with efficient use of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instruction pipeline. The split cache structure overcomes this difficulty.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6C40E98-D33D-704E-929D-27FB84CF5632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1C7C4-0394-3945-A2F1-7F01B6D5D3F1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SSDs have the following advantages over HDDs: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High-performance input/output operations per second (IOPS): Significantly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increases performance I/O subsystems.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Durability: Less susceptible to physical shock and vibration.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Longer lifespan: SSDs are not susceptible to mechanical wear.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Lower power consumption: SSDs use considerably less than comparable-size HDDs.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Quieter and cooler running capabilities: Less floor space required, lower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energy costs, and a greener enterprise.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Lower access times and latency rates: Over 10 times faster than the spinning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 in an HDD.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Currently, HDDs enjoy a cost per bit advantage and a capacity advantage, but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differences are shrinking.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cost of flash-based SSDs has dropped and the performance and bit density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increased, SSDs have become increasingly competitive with HDDs. Table 6.5 shows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 measures of comparison at the time of this writing.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4721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94E3C2-48EA-0B4F-B9F0-C59C650530FA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6.8 illustrates a general view of the common architectural system component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any SSD system. On the host system, to operating system invokes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file system software to access data on the disk. The file system, in turn, invokes I/O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driver software. The I/O driver software provides host access to the particular SSD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product. The interface component in Figure 6.8 refers to the physical and electrical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interface between the host processor and the SSD peripheral device. If the device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internal hard drive, a common interface 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For external devices, one common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interface is USB.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the interface to the host system, the SSD contains the following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Controller: Provides SSD device level interfacing and firmware execution.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Addressing: Logic that performs the selection function across the flash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components.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buffer/cache: High speed RAM memory components used for speed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matching and to increased data throughput.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Error correction: Logic for error detection and correction.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Flash memory components: Individual NAND flash chips.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FC7E7E-7512-0A41-9BBD-C558D3AF6A50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two practical issues p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eculiar to SSDs that are not faced by HDDs. First,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SDD performance has a tendency to slow down as the device is used. To understand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reason for this, you need to know that files are stored on disk as a set of pages,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 4 KB in length. These pages are not necessarily, and indeed not typically,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as a contiguous set of pages on the disk. The reason for this arrangement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explained in our discussion of virtual memory in Chapter 8. However, flash memory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accessed in blocks, with a typically block size of 512 KB, so that there are typically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128 pages per block. Now consider what must be done to write a page onto a flash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entire block must be read from the flash memory and placed in a RAM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buffer. Then the appropriate page in the RAM buffer is updated.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Before the block can be written back to flash memory, the entire block of flash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must be erased—it is not possible to erase just one page of the flash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entire block from the buffer is now written back to the flash memory.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Now, when a flash drive is relatively empty and a new file is created,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pages of that file are written on to the drive contiguously, so that one or only a few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blocks are affected. However, over time, because of the way virtual memory works,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files become fragmented, with pages scattered over multiple blocks. As the drive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 more occupied, there is more fragmentation, so the writing of a new file 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affect multiple blocks. Thus, the writing of multiple pages from one block becomes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slower, the more fully occupied the disk is. Manufacturers have developed a variety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techniques to compensate for this property of flash memory, such as setting aside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substantial portion of the SSD as extra space for write operations (called over provisioning),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to erase inactive pages during idle time used to defragment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disk. Another technique is the TRIM command, which allows an operating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inform a solid state drive (SSD) which blocks of data are no longer considered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and can be wiped internally.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second practical issue with flash memory drives is that a flash memory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becomes unusable after a certain number of writes. As flash cells are stressed,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lose their ability to record and retain values. A typical limit is 100,000 writes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[GSOE08]. Techniques for prolonging the life of an SSD drive include front-ending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flash with a cache to delay and group write operations, using wear-leveling algorithms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evenly distribute writes across block of cells, and sophisticated bad-block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management techniques. In addition, vendors are deploying SSDs in RAID configurations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further reduce the probability of data loss. Most flash devices are also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capable of estimating their own remaining lifetimes so systems can anticipate failure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take preemptive action.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1983, one of the most successful consumer products of all time was introduced: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compact disk (CD) digital audio system. The CD is a non-erasable disk that 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 more than 60 minutes of audio information on one side. The huge commercial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success of the CD enabled the development of low-cost optical-disk storage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technology that has revolutionized computer data storage. A variety of optical-disk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 have been introduced (Table 6.6). We briefly review each of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4027A-1F35-5E4F-A396-E4C0090964D1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Tape systems use the same reading and recording techniques as disk systems.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medium is flexible polyester (similar to that used in some clothing) tape coated with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magnetizable material. The coating may consist of particles of pure metal in special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binders or vapor-plated metal films. The tape and the tape drive are analogous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home tape recorder system. Tape widths vary from 0.38 cm (0.15 inch)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1.27 cm (0.5 inch). Tapes used to be packaged as open reels that have to be threaded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a second spindle for use. Today, virtually all tapes are housed in cartridges.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on the tape are structured as a number of parallel tracks running lengthwise.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Earlier tape systems typically used nine tracks. This made it possible to store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one byte at a time, with an additional parity bit as the ninth track. This was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followed by tape systems using 18 or 36 tracks, corresponding to a digital word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double word. The recording of data in this form is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parallel recording.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modern systems instead use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serial recording,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which data are laid out as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of bits along each track, as is done with magnetic disks. As with the disk,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read and written in contiguous blocks, called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records,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tape.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Blocks on the tape are separated by gaps referred to as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inter-record gaps.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with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disk, the tape is formatted to assist in locating physical records.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6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the processor and a set of memory modules, the third key element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computer system is a set of I/O modules. Each module interfaces to the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or central switch and controls one or more peripheral devices. An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not simply a set of mechanical connectors that wire a device into the system bus.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Rather, the I/O module contains logic for performing a communication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peripheral and the bus.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reader may wonder why one does not connect peripherals directly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bus. The reasons are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There are a wide variety of peripherals with various methods of operation.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would be impractical to incorporate the necessary logic within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control a range of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data transfer rate of peripherals is often much slower than that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or processor. Thus, it is impractical to use the high-speed system bus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communicate directly with a peripheral.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On the other hand, the data transfer rate of some peripherals is faster than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of the memory or processor. Again, the mismatch would lead to inefficiencies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not managed properly.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Peripherals often use different data formats and word lengths than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to which they are attached.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25232C-5647-1C4F-9961-9C7FB41E032E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an I/O module is required. This module has two major functions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the processor and memory via the system bus or central switch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one or more peripheral devices by tailored data links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begin this chapter with a brief discussion of external devices, followed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overview of the structure and function of an I/O module. Then we look 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various ways in which the I/O function can be performed in cooperation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and memory: the internal I/O interface. Finally, we examine the external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interface, between the I/O module and the outside world.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6BD29B-6EF8-244A-AD8E-42345A2E1608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operations are accomplished through a wide assortment of external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provide a means of exchanging data between the external environment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computer. An external device attaches to the computer by a link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(Figure 7.1). The link is used to exchange control, status,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between the I/O module and the external device. An external device connected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an I/O module is often referred 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peripheral device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or, simply, a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peripheral.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broadly classify external devices into three categories: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Human readable: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the computer user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Machine readable: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equipment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remote devices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Examples of human-readable devices are video display terminals (VDTs)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printers. Examples of machine-readable devices are magnetic disk and tape systems,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sensors and actuators, such as are used in a robotics application. Note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we are viewing disk and tape systems as I/O devices in this chapter, whereas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Chapter 6 we viewed them as memory devices. From a functional point of view,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devices are part of the memory hierarchy, and their use is appropriately discussed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Chapter 6. From a structural point of view, these devices are controlled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modules and are hence to be considered in this chapter.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devices allow a computer to exchange data with a remote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which may be a human-readable device, such as a terminal, a machine readable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or even another computer.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All of the memory types that we will explore in this chapter are random access. That is,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individual words of memory are directly accessed through wired-in addressing logic.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Table 5.1 lists the major types of semiconductor memory. The most common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referred to as </a:t>
            </a:r>
            <a:r>
              <a:rPr kumimoji="1" lang="en-US" sz="1200" i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random-access memory (RAM). </a:t>
            </a:r>
            <a:r>
              <a:rPr kumimoji="1" lang="en-US" sz="1200" i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This is, in fact, a misuse of the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term, because all of the types listed in the table are random access. One distinguishing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characteristic of memory that is designated as RAM is that it is possible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both to read data from the memory and to write new data into the memory easily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and rapidly. Both the reading and writing are accomplished through the use of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electrical signals.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other distinguishing characteristic of RAM is that it is volatile. A RAM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must be provided with a constant power supply. If the power is interrupted, then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data are lost. Thus, RAM can be used only as temporary storage. The two traditional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forms of RAM used in computers are DRAM and SRAM.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AF100D4-BB46-6748-84D4-F681254872A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very general terms, the nature of an external device is indicated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7.2. The interface to the I/O module is in the form of control, data, and status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signals.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signals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the function that the device will perform,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 data to the I/O module (INPUT or READ), accept data from the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(OUTPUT or WRITE), report status, or perform some control function particular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device (e.g., position a disk head).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in the form of a set of bits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sent to or received from the I/O module.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signals </a:t>
            </a:r>
            <a:r>
              <a:rPr kumimoji="1"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 the state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device. Examples are READY/NOT-READY to show whether the device is ready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data transfer.</a:t>
            </a:r>
          </a:p>
          <a:p>
            <a:endParaRPr kumimoji="1" lang="en-US" sz="120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logic associated with the device controls the device’s operation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to direction from the I/O module. The  transducer converts data from electrical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other forms of energy during output and from other forms to electrical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input. Typically, a buffer is associated with the transducer to temporarily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hold data being transferred between the I/O module and the external environment.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buffer size of 8 to 16 bits is common for serial devices, whereas block-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oriented devices such as disk drive controllers may have much larger buffers.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interface between the I/O module and the external device will be examined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Section 7.7. The interface between the external device and the environment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beyond the scope of this book, but several brief examples are given here.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disk drive contains electronics for exchanging data, control, and status signals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plus the electronics for controlling the disk read/write mechanism.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fixed-head disk, the transducer is capable of converting between the magnetic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patterns on the moving disk surface and bits in the device’s buffer (Figure 7.2).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Moving-head disk must also be able to cause the disk arm to move radially in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across the disk’s surface.</a:t>
            </a:r>
            <a:endParaRPr kumimoji="1" lang="en-US" sz="120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EFBF3B-70D1-5640-BB57-DE4DAED0B3B8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common means of computer/user interaction is a keyboard/monitor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arrangement. The user provides input through the keyboard. This input is then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transmitted to the computer and may also be displayed on the monitor. In addition,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monitor displays data provided by the computer.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basic unit of exchange is the character. Associated with each character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code, typically 7 or 8 bits in length. The most commonly used text code is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International Reference Alphabet (IRA). Each character in this code is represented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unique 7-bit binary code; thus, 128 different characters can be represented.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Characters are of two types: printable and control. Printable characters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alphabetic, numeric, and special characters that can be printed on paper or displayed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screen. Some of the control characters have to do with controlling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printing or displaying of characters; an example is carriage return. Other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characters are concerned with communications procedures. See Appendix H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details.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keyboard input, when the user depresses a key, this generates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electronic signal that is interpreted by the transducer in the keyboard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translated into the bit pattern of the corresponding IRA code. This bit pattern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then transmitted to the I/O module in the computer. At the computer,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text can be stored in the same IRA code. On output, IRA code characters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transmitted to an external device from the I/O module. The transducer 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interprets this code and sends the required electronic signals to the output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either to display the indicated character or perform the requested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function.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6E65E-4211-D44D-B64A-19292B0DF4E1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major functions or requirements for an I/O module fall into the following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categories: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Control and timing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Processor communication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Device communication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buffering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Error detection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any period of time, the processor may communicate with one or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devices in unpredictable patterns, depending on the program’s need for I/O.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internal resources, such as main memory and the system bus, must be shared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among a number of activities, including data I/O. Thus, the I/O function includes a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and timing requirement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to coordinate the flow of traffic between internal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resources and external devices. For example, the control of the transfer of data from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external device to the processor might involve the following sequence of steps: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processor interrogates the I/O module to check the status of the attached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I/O module returns the device status.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If the device is operational and ready to transmit, the processor requests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of data, by means of a command to the I/O module.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I/O module obtains a unit of data (e.g., 8 or 16 bits) from the external device.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data are transferred from the I/O module to the processor.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system employs a bus, then each of the interactions between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I/O module involves one or more bus arbitrations.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preceding simplified scenario also illustrates that the I/O module must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communicate with the processor and with the external device.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communication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involves the following: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Command decoding: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accepts commands from the processor,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 sent as signals on the control bus. For example, an I/O module for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drive might accept the following commands: READ SECTOR,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SECTOR, SEEK track number, and SCAN record ID. The latter two commands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include a parameter that is sent on the data bus.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exchanged between the processor and the I/O module over the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reporting: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peripherals are so slow, it is important to know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of the I/O module. For example, if an I/O module is asked to send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processor (read), it may not be ready to do so because it is still working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previous I/O command. This fact can be reported with a status signal.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Common status signals are BUSY and READY. There may also be signals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report various error conditions.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recognition: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each word of memory has an address, so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I/O device. Thus, an I/O module must recognize one unique address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peripheral it controls.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other side, the I/O module must be able to perform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communication.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communication involves commands, status information, and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7.2).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essential task of an I/O module is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buffering.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need for this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apparent from Figure 2.1. Whereas the transfer rate into and out of main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or the processor is quite high, the rate is orders of magnitude lower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many peripheral devices and covers a wide range. Data coming from main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sent to an I/O module in a rapid burst. The data are buffered in the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then sent to the peripheral device at its data rate. In the opposite direction,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buffered so as not to tie up the memory in a slow transfer operation. Thus,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 must be able to operate at both device and memory speeds. Similarly, if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device operates at a rate higher than the memory access rate, then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performs the needed buffering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an I/O module is often responsible for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error detection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for subsequently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reporting errors to the processor. One class of errors includes mechanical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electrical malfunctions reported by the device (e.g., paper jam, bad disk track).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class consists of unintentional changes to the bit pattern as it is transmitted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device to I/O module. Some form of error-detecting code is often used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detect transmission errors. A simple example is the use of a parity bit on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 of data. For example, the IRA character code occupies 7 bits of a byte.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eighth bit is set so that the total number of 1s in the byte is even (even parity)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odd (odd parity). When a byte is received, the I/O module checks the parity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whether an error has occurred.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modules vary considerably in complexity and the number of external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they control. We will attempt only a very general description here. (One specific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the Intel 82C55A, is described in Section 7.4.) Figure 7.3 provides a general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 diagram of an I/O module. The module connects to the rest of the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a set of signal lines (e.g., system bus lines). Data transferred to and from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are buffered in one or more data registers. There may also be one or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registers that provide current status information. A status register may also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as a control register, to accept detailed control information from the 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logic within the module interacts with the processor via a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lines. The processor uses the control lines to issue commands to the I/O module.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of the control lines may be used by the I/O module (e.g., for arbitration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signals). The module must also be able to recognize and generate addresses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the devices it controls. Each I/O module has a unique address or, if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controls more than one external device, a unique set of addresses. Finally,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contains logic specific to the interface with each device that it controls.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functions to allow the processor to view a wide range of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simple-minded way. There is a spectrum of capabilities that may be provided.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may hide the details of timing, formats, and the electromechanics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external device so that the processor can function in terms of simple read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commands, and possibly open and close file commands. In its simplest form,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may still leave much of the work of controlling a device (e.g., rewind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tape) visible to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that takes on most of the detailed processing burden, presenting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high-level interface to the processor, is usually referred to as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channel or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processor.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that is quite primitive and requires detailed control</a:t>
            </a:r>
          </a:p>
          <a:p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usually referred to as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controller or device controller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I/O controllers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commonly seen on microcomputers, whereas I/O channels are used on mainframes.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what follows, we will use the generic term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 when no confusion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and will use more specific terms where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63CC4A-327B-9546-A928-3FE3CAFF5135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Three techniques are possible for I/O operations. With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programmed I/O,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exchanged between the processor and the I/O module. The processor executes a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gives it direct control of the I/O operation, including sensing device status,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sending a read or write command, and transferring the data. When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 command to the I/O module, it must wait until the I/O operation is complete.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processor is faster than the I/O module, this is wasteful of processor time.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interrupt-driven I/O,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issues an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I/O command,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continues to execute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instructions, and is interrupted by the I/O module when the latter has completed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work. With both programmed and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 I/O,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is responsible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extracting data from main memory for output and storing data in main memory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input. The alternative is known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 memory access (DMA)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In this mode,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and main memory exchange data directly, without processor involvement.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7.1 indicates the relationship among these three techniques. In this section,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explore programmed I/O. Interrupt I/O and DMA are explored in the following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sections, respectively.</a:t>
            </a:r>
            <a:endParaRPr kumimoji="1" lang="en-US" sz="1200" i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8D75D-7327-B04F-93E7-1E0EB331DD1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execute an I/O-related instruction, the processor issues an address, specifying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particular I/O module and external device, and an I/O command. There are four types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I/O commands that an I/O module may receive when it is addressed by a processor: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to activate a peripheral and tell it what to do. For example,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magnetic-tape unit may be instructed to rewind or to move forward one record.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commands are tailored to the particular type of peripheral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to test various status conditions associated with an I/O module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peripherals. The processor will want to know that the peripheral of interest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powered on and available for use. It will also want to know if the most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recent I/O operation is completed and if any errors occurred.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Causes the I/O module to obtain an item of data from the peripheral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place it in an internal buffer (depicted as a data register in Figure 7.3).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can then obtain the data item by requesting that the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 it on the data bus.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Causes the I/O module to take an item of data (byte or word) from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bus and subsequently transmit that data item to the peripheral.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7.4a gives an example of the use of programmed I/O to read in a block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from a peripheral device (e.g., a record from tape) into memory. Data are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one word (e.g., 16 bits) at a time. For each word that is read in, the processor must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remain in a status-checking cycle until it determines that the word is available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module’s data register. This flowchart highlights the main disadvantage of this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technique: it is a time-consuming process that keeps the processor busy needlessly.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737347-1095-3242-A55B-1E86453C57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2D0AD6-49AD-4E47-9E2B-D98388F7CF1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programmed I/O, there is a close correspondence between the I/O-related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that the processor fetches from memory and the I/O commands that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issues to an I/O module to execute the instructions. That is, the instructions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easily mapped into I/O commands, and there is often a simple one-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to-one relationship. The form of the instruction depends on the way in which external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are addressed.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Typically, there will be many I/O devices connected through I/O modules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system. Each device is given a unique identifier or address. When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an I/O command, the command contains the address of the desired device.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each I/O module must interpret the address lines to determine if the command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for itself.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processor, main memory, and I/O share a common bus, two modes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addressing are possible: memory mapped and isolated. With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memory-mapped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 single address space for memory locations and I/O devices.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treats the status and data registers of I/O modules as memory locations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uses the same machine instructions to access both memory and I/O devices. So,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with 10 address lines, a combined total of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= 1024 memory locations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I/O addresses can be supported, in any combination.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memory-mapped I/O, a single read line and a single write line are needed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bus. Alternatively, the bus may be equipped with memory read and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plus input and output command lines. Now, the command line specifies whether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refers to a memory location or an I/O device. The full range of addresses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available for both. Again, with 10 address lines, the system may now support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1024 memory locations and 1024 I/O addresses. Because the address space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is isolated from that for memory, this is referred to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isolated I/O.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A73489-D834-8A4D-8052-7D9DCFD5E53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I/O mapping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20D5B-2603-014D-A0DF-7C73F10603F1}" type="slidenum">
              <a:rPr lang="en-US"/>
              <a:pPr/>
              <a:t>4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5.3 shows a typical organization of a 16-Mbit DRAM. In this case, 4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read or written at a time. Logically, the memory array is organized as four square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arrays of 2048 by 2048 elements. Various physical arrangements are possible. In any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case, the elements of the array are connected by both horizontal (row) and vertical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(column) lines. Each horizontal line connects to the Select terminal of each cell in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row; each vertical line connects to the Data-In/Sense terminal of each cell in its column.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 supply the address of the word to be selected. A total of log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 are needed. In our example, 11 address lines are needed to select one of 2048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rows. These 11 lines are fed into a row decoder, which has 11 lines of input and 2048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 for output. The logic of the decoder activates a single one of the 2048 outputs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depending on the bit pattern on the 11 input lines (2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2048).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additional 11 address lines select one of 2048 columns of 4 bits per column.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Four data lines are used for the input and output of 4 bits to and from a data buffer.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input (write), the bit driver of each bit line is activated for a 1 or 0 according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value of the corresponding data line. On output (read), the value of each bit line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passed through a sense amplifier and presented to the data lines. The row line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selects which row of cells is used for reading or writing.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only 4 bits are read/written to this DRAM, there must be multiple</a:t>
            </a:r>
          </a:p>
          <a:p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connected to the memory controller to read/write a word of data to the bus.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Note that there are only 11 address lines (A0–A10), half the number you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would expect for a 2048 * 2048 array. This is done to save on the number of pins.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22 required address lines are passed through select logic external to the 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multiplexed onto the 11 address lines. First, 11 address signals are passed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to define the row address of the array, and then the other 11 address signals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presented for the column address. 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aside, multiplexed addressing plus the use of square arrays result in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quadrupling of memory size with each new generation of memory chips. One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pin devoted to addressing doubles the number of rows and columns, and so the size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chip memory grows by a factor of 4.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5.3 also indicates the inclusion of refresh circuitry. All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require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refresh operation. A simple technique for refreshing is, in effect, to disable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 chip while all data cells are refreshed. The refresh counter steps through all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row values. For each row, the output lines from the refresh counter are supplied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row decoder and the RAS line is activated. The data are read out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written back into the same location. This causes each cell in the row to be refreshed.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 memory is composed of a collection of DRAM memory chips. A number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 can be grouped together to form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bank.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possible to organize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banks in a way known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interleaved memory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Each bank is independently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able to service a memory read or write request, so that a system with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banks can service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K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requests simultaneously, increasing memory read or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rates by a factor of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consecutive words of memory are stored in different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banks, then the transfer of a block of memory is speeded up. Appendix G explores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topic of interleaved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examines a range of external memory devices and systems. We begin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most important device, the magnetic disk. Magnetic disks are the foundation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external memory on virtually all computer systems. The next section examines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disk arrays to achieve greater performance, looking specifically 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family of systems known as RAID (Redundant Array of Independent Disks).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increasingly important component of many computer systems is the solid state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disk, which is discussed next. Then, external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optical memory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examined. Finally,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 tape is described.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typical hierarchy is illustrated in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Figure 4.1. As one goes down the hierarchy, the following occur:</a:t>
            </a:r>
          </a:p>
          <a:p>
            <a:pPr lvl="0">
              <a:defRPr/>
            </a:pPr>
            <a:endParaRPr kumimoji="1" lang="en-US" sz="1200" b="1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a. Decreasing cost per bit</a:t>
            </a:r>
          </a:p>
          <a:p>
            <a:pPr lvl="0">
              <a:defRPr/>
            </a:pPr>
            <a:endParaRPr kumimoji="1" lang="en-US" sz="1200" b="1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b. Increasing capacity</a:t>
            </a:r>
          </a:p>
          <a:p>
            <a:pPr lvl="0">
              <a:defRPr/>
            </a:pPr>
            <a:endParaRPr kumimoji="1" lang="en-US" sz="1200" b="1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c. Increasing access time</a:t>
            </a:r>
          </a:p>
          <a:p>
            <a:pPr lvl="0">
              <a:defRPr/>
            </a:pPr>
            <a:endParaRPr kumimoji="1" lang="en-US" sz="1200" b="1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d. Decreasing frequency of access of the memory by the processor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Thus, smaller, more expensive, faster memories are supplemented by larger,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cheaper, slower memories. The key to the success of this organization is item (d)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:decreasing frequency of access. We examine this concept in greater detail when we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discuss the cache, later in this chapter, and virtual memory in Chapter 8. A brief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explanation is provided at this point.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use of two levels of memory to reduce average access time works in principle,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but only if conditions (a) through (d) apply. By employing a variety of technologies,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spectrum of memory systems exists that satisfies conditions (a) through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(c). Fortunately, condition (d) is also generally valid.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The basis for the validity of condition (d) is a principle known as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locality of</a:t>
            </a:r>
          </a:p>
          <a:p>
            <a:pPr lvl="0">
              <a:defRPr/>
            </a:pPr>
            <a:r>
              <a:rPr kumimoji="1" lang="en-US" sz="1200" b="1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reference [DENN68].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During the course of execution of a program, memory references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by the processor, for both instructions and data, tend to cluster. Programs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typically contain a number of iterative loops and subroutines. Once a loop or subroutine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is entered, there are repeated references to a small set of instructions.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Similarly, operations on tables and arrays involve access to a clustered set of data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words. Over a long period of time, the clusters in use change, but over a short period</a:t>
            </a:r>
          </a:p>
          <a:p>
            <a:pPr lvl="0">
              <a:defRPr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time, the processor is primarily working with fixed clusters of memory references.</a:t>
            </a:r>
          </a:p>
          <a:p>
            <a:pPr lvl="0">
              <a:defRPr/>
            </a:pPr>
            <a:endParaRPr kumimoji="1" lang="en-US" sz="1200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6C40E98-D33D-704E-929D-27FB84CF5632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D55EF0-61D3-F843-940F-C711D22E8CE5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 is a relatively small device capable of reading from or writing to a portion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platter rotating beneath it. This gives rise to the organization of data on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platter in a concentric set of rings, called tracks . Each track is the same width as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head. There are thousands of tracks per surface.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6.2 depicts this data layout. Adjacent tracks are separated by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intertrack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gaps . This prevents, or at least minimizes, errors due to misalignment of the head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simply interference of magnetic fields. Data are transferred to and from the disk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sectors . There are typically hundreds of sectors per track, and these may be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either fixed or variable length. In most contemporary systems, fixed-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sectors are used, with 512 bytes being the nearly universal sector size. To avoid imposing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unreasonable precision requirements on the system, adjacent sectors are separated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intersector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gaps.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9CF20-8AA9-C544-9A23-7B0710516CFC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means is needed to locate sector positions within a track. Clearly, there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be some starting point on the track and a way of identifying the start and end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sector. These requirements are handled by means of control data recorded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disk. Thus, the disk is formatted with some extra data used only by the disk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 and not accessible to the user.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example of disk formatting is shown in Figure 6.4. In this case, each track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30 fixed-length sectors of 600 bytes each. Each sector holds 512 bytes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plus control information useful to the disk controller. The ID field is a unique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identifier or address used to locate a particular sector. The SYNCH byte is a special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pattern that delimits the beginning of the field. The track number identifies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 on a surface. The head number identifies a head, because this disk has multiple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surfaces (explained presently). The ID and data fields each contain an error detecting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9AB560F2-8DD6-2940-AF20-3EFFF5B578D9}" type="datetime1">
              <a:rPr lang="en-US" smtClean="0"/>
              <a:t>9/1/2021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61CA-CE27-D64C-9BA9-7D2ECF0C8695}" type="datetime1">
              <a:rPr lang="en-US" smtClean="0"/>
              <a:t>9/1/2021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B628-4D82-B249-B946-7EE8B12162F1}" type="datetime1">
              <a:rPr lang="en-US" smtClean="0"/>
              <a:t>9/1/2021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724A0-4D59-244F-A841-97E8DB36445D}" type="datetime1">
              <a:rPr lang="en-US" smtClean="0"/>
              <a:t>9/1/2021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07471827-E067-5A4F-8DC8-33C7D7C44ACC}" type="datetime1">
              <a:rPr lang="en-US" smtClean="0"/>
              <a:t>9/1/2021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4D6C594-7477-9243-BEDA-5C4633CE2C9D}" type="datetime1">
              <a:rPr lang="en-US" smtClean="0"/>
              <a:t>9/1/2021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9AF7B-DC2E-C048-9520-E279D938A546}" type="datetime1">
              <a:rPr lang="en-US" smtClean="0"/>
              <a:t>9/1/2021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90FF6B-A998-6B4B-8129-59CEF04B26B5}" type="datetime1">
              <a:rPr lang="en-US" smtClean="0"/>
              <a:t>9/1/2021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22549-81F9-A346-B6E8-B6989D99E3C1}" type="datetime1">
              <a:rPr lang="en-US" smtClean="0"/>
              <a:t>9/1/2021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1911A4D1-4ACF-BA42-8250-02B8DBEC8B30}" type="datetime1">
              <a:rPr lang="en-US" smtClean="0"/>
              <a:t>9/1/2021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B324-A456-C041-8A44-967A19202913}" type="datetime1">
              <a:rPr lang="en-US" smtClean="0"/>
              <a:t>9/1/2021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531-FEEE-6944-B9A5-A1B31346B260}" type="datetime1">
              <a:rPr lang="en-US" smtClean="0"/>
              <a:t>9/1/2021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071-44BB-8B4A-AF99-C8703E9B6917}" type="datetime1">
              <a:rPr lang="en-US" smtClean="0"/>
              <a:t>9/1/2021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667729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9366371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3751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91464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5439490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1165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372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35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006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C0D-DB27-5649-832F-9CFD46E6E00A}" type="datetime1">
              <a:rPr lang="en-US" smtClean="0"/>
              <a:t>9/1/2021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829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8671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6894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892973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4461434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295416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3405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2805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085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055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C0723784-6327-BD4C-9CF3-ACA4AAD570F7}" type="datetime1">
              <a:rPr lang="en-US" smtClean="0"/>
              <a:t>9/1/2021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989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1F151B4C-E602-5143-A269-74369CA99FF7}" type="datetime1">
              <a:rPr lang="en-US" smtClean="0"/>
              <a:t>9/1/2021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7A06-0A7C-AE47-BC41-64ADEBC3B060}" type="datetime1">
              <a:rPr lang="en-US" smtClean="0"/>
              <a:t>9/1/2021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8B17D-77BA-724C-B419-CB7BF5FBDE5F}" type="datetime1">
              <a:rPr lang="en-US" smtClean="0"/>
              <a:t>9/1/2021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26A3-2AD1-D448-AAD9-EB579C0AEFC8}" type="datetime1">
              <a:rPr lang="en-US" smtClean="0"/>
              <a:t>9/1/2021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5F2B-C4DE-AC46-894F-9E7E6D0B73AC}" type="datetime1">
              <a:rPr lang="en-US" smtClean="0"/>
              <a:t>9/1/2021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E53BD9-88F9-984C-8AC3-F3C572A7249F}" type="datetime1">
              <a:rPr lang="en-US" smtClean="0"/>
              <a:t>9/1/2021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369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William Stallings</a:t>
            </a:r>
            <a:br>
              <a:rPr lang="en-GB" dirty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/>
            </a:br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Edition</a:t>
            </a:r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32240" y="6264464"/>
            <a:ext cx="2411760" cy="618822"/>
          </a:xfrm>
        </p:spPr>
        <p:txBody>
          <a:bodyPr/>
          <a:lstStyle/>
          <a:p>
            <a:r>
              <a:rPr lang="en-GB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3751" y="188640"/>
            <a:ext cx="9144000" cy="1116106"/>
          </a:xfrm>
        </p:spPr>
        <p:txBody>
          <a:bodyPr/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7"/>
          </p:nvPr>
        </p:nvSpPr>
        <p:spPr>
          <a:xfrm>
            <a:off x="457200" y="1268760"/>
            <a:ext cx="3611880" cy="3379440"/>
          </a:xfrm>
        </p:spPr>
        <p:txBody>
          <a:bodyPr>
            <a:normAutofit fontScale="70000" lnSpcReduction="2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857" dirty="0"/>
              <a:t>Fixed-head disk</a:t>
            </a:r>
          </a:p>
          <a:p>
            <a:pPr lvl="1"/>
            <a:r>
              <a:rPr lang="en-GB" sz="2571" dirty="0"/>
              <a:t>One read-write head per track</a:t>
            </a:r>
          </a:p>
          <a:p>
            <a:pPr lvl="1"/>
            <a:r>
              <a:rPr lang="en-GB" sz="2571" dirty="0"/>
              <a:t>Heads are mounted on a fixed ridged arm that extends across all tracks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857" dirty="0"/>
              <a:t>Movable-head disk</a:t>
            </a:r>
          </a:p>
          <a:p>
            <a:pPr lvl="1"/>
            <a:r>
              <a:rPr lang="en-GB" sz="2545" dirty="0"/>
              <a:t>One read-write head</a:t>
            </a:r>
          </a:p>
          <a:p>
            <a:pPr lvl="1"/>
            <a:r>
              <a:rPr lang="en-GB" sz="2545" dirty="0"/>
              <a:t>Head is mounted on an arm</a:t>
            </a:r>
          </a:p>
          <a:p>
            <a:pPr lvl="1"/>
            <a:r>
              <a:rPr lang="en-GB" sz="2545" dirty="0"/>
              <a:t>The arm can be extended or retracted</a:t>
            </a:r>
          </a:p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8"/>
          </p:nvPr>
        </p:nvSpPr>
        <p:spPr>
          <a:xfrm>
            <a:off x="467544" y="4509120"/>
            <a:ext cx="3960440" cy="2514600"/>
          </a:xfrm>
        </p:spPr>
        <p:txBody>
          <a:bodyPr/>
          <a:lstStyle/>
          <a:p>
            <a:pPr marL="228600" lvl="1">
              <a:lnSpc>
                <a:spcPct val="80000"/>
              </a:lnSpc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Non-removable disk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Permanently mounted in the disk drive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The hard disk in a personal computer is a non-removable disk</a:t>
            </a:r>
          </a:p>
        </p:txBody>
      </p:sp>
      <p:sp>
        <p:nvSpPr>
          <p:cNvPr id="43011" name="Rectangle 1027"/>
          <p:cNvSpPr>
            <a:spLocks noGrp="1" noChangeArrowheads="1"/>
          </p:cNvSpPr>
          <p:nvPr>
            <p:ph sz="half" idx="1"/>
          </p:nvPr>
        </p:nvSpPr>
        <p:spPr>
          <a:xfrm>
            <a:off x="4572000" y="1196752"/>
            <a:ext cx="3657600" cy="3451448"/>
          </a:xfrm>
        </p:spPr>
        <p:txBody>
          <a:bodyPr>
            <a:normAutofit fontScale="85000" lnSpcReduction="2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323" dirty="0"/>
              <a:t>Removable disk</a:t>
            </a:r>
          </a:p>
          <a:p>
            <a:pPr lvl="1"/>
            <a:r>
              <a:rPr lang="en-GB" sz="2065" dirty="0"/>
              <a:t>Can be removed and replaced with another disk</a:t>
            </a:r>
          </a:p>
          <a:p>
            <a:pPr lvl="1"/>
            <a:r>
              <a:rPr lang="en-GB" sz="2065" dirty="0"/>
              <a:t>Advantages:</a:t>
            </a:r>
          </a:p>
          <a:p>
            <a:pPr lvl="2"/>
            <a:r>
              <a:rPr lang="en-GB" sz="1900" dirty="0"/>
              <a:t>Unlimited amounts of data are available with a limited number of disk systems</a:t>
            </a:r>
          </a:p>
          <a:p>
            <a:pPr lvl="2"/>
            <a:r>
              <a:rPr lang="en-GB" sz="1900" dirty="0"/>
              <a:t>A disk may be moved from one computer system to another</a:t>
            </a:r>
          </a:p>
          <a:p>
            <a:pPr lvl="1"/>
            <a:r>
              <a:rPr lang="en-GB" sz="2065" dirty="0"/>
              <a:t>Floppy disks and ZIP cartridge disks are examples of removable disks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8" name="Content Placeholder 17"/>
          <p:cNvSpPr>
            <a:spLocks noGrp="1"/>
          </p:cNvSpPr>
          <p:nvPr>
            <p:ph sz="half" idx="16"/>
          </p:nvPr>
        </p:nvSpPr>
        <p:spPr>
          <a:xfrm>
            <a:off x="4572000" y="4725144"/>
            <a:ext cx="2736304" cy="1965960"/>
          </a:xfrm>
        </p:spPr>
        <p:txBody>
          <a:bodyPr/>
          <a:lstStyle/>
          <a:p>
            <a:r>
              <a:rPr lang="en-US" sz="2000" dirty="0"/>
              <a:t>Double sided disk</a:t>
            </a:r>
          </a:p>
          <a:p>
            <a:pPr lvl="1"/>
            <a:r>
              <a:rPr lang="en-US" dirty="0"/>
              <a:t>Magnetizable coating is applied to both sides of the platter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930" y="5410201"/>
            <a:ext cx="1742070" cy="14478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600" y="381000"/>
            <a:ext cx="4114800" cy="1116106"/>
          </a:xfrm>
        </p:spPr>
        <p:txBody>
          <a:bodyPr/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Disk 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11560" y="1988840"/>
            <a:ext cx="3581401" cy="4449763"/>
          </a:xfrm>
        </p:spPr>
        <p:txBody>
          <a:bodyPr>
            <a:normAutofit fontScale="92500" lnSpcReduction="10000"/>
          </a:bodyPr>
          <a:lstStyle/>
          <a:p>
            <a:r>
              <a:rPr lang="en-GB" sz="1838" dirty="0"/>
              <a:t>The head must generate or sense an electromagnetic field of sufficient magnitude to write and read properly</a:t>
            </a:r>
          </a:p>
          <a:p>
            <a:r>
              <a:rPr lang="en-GB" dirty="0"/>
              <a:t>The narrower the head, the closer it must be to the platter surface to function</a:t>
            </a:r>
          </a:p>
          <a:p>
            <a:pPr lvl="1"/>
            <a:r>
              <a:rPr lang="en-GB" dirty="0"/>
              <a:t>A narrower head means narrower tracks and therefore greater data density</a:t>
            </a:r>
          </a:p>
          <a:p>
            <a:r>
              <a:rPr lang="en-GB" dirty="0"/>
              <a:t>The closer the head is to the disk the greater the risk of error from impurities or imperfections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876800" y="2819400"/>
            <a:ext cx="3677322" cy="376396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Used in sealed drive assemblies that are almost free of contaminants </a:t>
            </a:r>
          </a:p>
          <a:p>
            <a:r>
              <a:rPr lang="en-GB" dirty="0"/>
              <a:t>Designed to operate closer to the disk’s surface than conventional rigid disk heads, thus allowing greater data density</a:t>
            </a:r>
          </a:p>
          <a:p>
            <a:r>
              <a:rPr lang="en-GB" dirty="0"/>
              <a:t>Is actually an aerodynamic foil that rests lightly on the platter’s surface when the disk is motionless</a:t>
            </a:r>
          </a:p>
          <a:p>
            <a:pPr lvl="1"/>
            <a:r>
              <a:rPr lang="en-GB" dirty="0"/>
              <a:t>The air pressure generated by a spinning disk is enough to make the foil rise above the surface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560" y="764704"/>
            <a:ext cx="3581400" cy="914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head mechanism provides a classification of disks into three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876800" y="2057400"/>
            <a:ext cx="3657600" cy="564776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Winchester Heads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3" b="34945"/>
          <a:stretch/>
        </p:blipFill>
        <p:spPr>
          <a:xfrm>
            <a:off x="32358" y="1628800"/>
            <a:ext cx="9550089" cy="388843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Disk Performance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24744"/>
            <a:ext cx="7556313" cy="511256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 the disk drive is operating the disk is rotating at constant speed</a:t>
            </a:r>
          </a:p>
          <a:p>
            <a:r>
              <a:rPr lang="en-US" dirty="0"/>
              <a:t>To read or write the head must be positioned at the desired track and at the beginning of the desired sector on the track</a:t>
            </a:r>
          </a:p>
          <a:p>
            <a:pPr lvl="1"/>
            <a:r>
              <a:rPr lang="en-US" dirty="0"/>
              <a:t>Track selection involves moving the head in a movable-head system or electronically selecting one head on a fixed-head system</a:t>
            </a:r>
          </a:p>
          <a:p>
            <a:pPr lvl="1"/>
            <a:r>
              <a:rPr lang="en-US" dirty="0"/>
              <a:t>Once the track is selected, the disk controller waits until the appropriate sector rotates to line up with the head</a:t>
            </a:r>
          </a:p>
          <a:p>
            <a:r>
              <a:rPr lang="en-US" dirty="0"/>
              <a:t>Seek time</a:t>
            </a:r>
          </a:p>
          <a:p>
            <a:pPr lvl="1"/>
            <a:r>
              <a:rPr lang="en-US" dirty="0"/>
              <a:t>On a movable–head system, the time it takes to position the head at the track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Rotational delay </a:t>
            </a:r>
            <a:r>
              <a:rPr lang="en-US" sz="2000" i="1" dirty="0"/>
              <a:t>(rotational latency)</a:t>
            </a:r>
            <a:endParaRPr lang="en-US" sz="2000" dirty="0"/>
          </a:p>
          <a:p>
            <a:pPr lvl="1"/>
            <a:r>
              <a:rPr lang="en-US" dirty="0"/>
              <a:t>The time it takes for the beginning of the sector to reach the head 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Access time</a:t>
            </a:r>
          </a:p>
          <a:p>
            <a:pPr lvl="1"/>
            <a:r>
              <a:rPr lang="en-US" sz="1760" dirty="0"/>
              <a:t>The sum of the seek time and the rotational delay</a:t>
            </a:r>
          </a:p>
          <a:p>
            <a:pPr lvl="1"/>
            <a:r>
              <a:rPr lang="en-US" sz="1760" dirty="0"/>
              <a:t>The time it takes to get into position to read or write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Transfer time</a:t>
            </a:r>
          </a:p>
          <a:p>
            <a:pPr lvl="1"/>
            <a:r>
              <a:rPr lang="en-US" sz="1760" dirty="0"/>
              <a:t>Once the head is in position, the read or write operation is then performed                                          as the sector moves under the head</a:t>
            </a:r>
          </a:p>
          <a:p>
            <a:pPr lvl="1"/>
            <a:r>
              <a:rPr lang="en-US" sz="1760" dirty="0"/>
              <a:t>This is the data transfer portion of the operation</a:t>
            </a:r>
          </a:p>
          <a:p>
            <a:pPr lvl="1"/>
            <a:endParaRPr lang="en-US" sz="1760" dirty="0"/>
          </a:p>
          <a:p>
            <a:pPr lvl="1"/>
            <a:endParaRPr lang="en-US" sz="176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509120"/>
            <a:ext cx="2208075" cy="14732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1066800"/>
            <a:ext cx="3255264" cy="1162050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RAID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idx="1"/>
          </p:nvPr>
        </p:nvSpPr>
        <p:spPr>
          <a:xfrm>
            <a:off x="4168775" y="685800"/>
            <a:ext cx="4597399" cy="5440363"/>
          </a:xfrm>
        </p:spPr>
        <p:txBody>
          <a:bodyPr>
            <a:normAutofit/>
          </a:bodyPr>
          <a:lstStyle/>
          <a:p>
            <a:r>
              <a:rPr lang="en-GB" dirty="0"/>
              <a:t>Consists of 7 levels</a:t>
            </a:r>
          </a:p>
          <a:p>
            <a:pPr>
              <a:spcAft>
                <a:spcPts val="1200"/>
              </a:spcAft>
            </a:pPr>
            <a:r>
              <a:rPr lang="en-GB" dirty="0"/>
              <a:t>Levels do not imply a hierarchical relationship but designate different design architectures that share three common characteristics: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/>
              <a:t>Set of physical disk drives viewed by the operating system as a single logical drive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/>
              <a:t>Data are distributed across the physical drives of an array in a scheme known as striping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/>
              <a:t>Redundant disk capacity is used to store parity information, which guarantees data recoverability in case of a disk failure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810000"/>
            <a:ext cx="3255264" cy="2392363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  <a:spcBef>
                <a:spcPts val="3200"/>
              </a:spcBef>
              <a:spcAft>
                <a:spcPts val="1800"/>
              </a:spcAft>
            </a:pPr>
            <a:r>
              <a:rPr lang="en-US" sz="2400" u="sng" dirty="0"/>
              <a:t>R</a:t>
            </a:r>
            <a:r>
              <a:rPr lang="en-US" sz="2400" dirty="0"/>
              <a:t>edundant </a:t>
            </a:r>
            <a:r>
              <a:rPr lang="en-US" sz="2400" u="sng" dirty="0"/>
              <a:t>A</a:t>
            </a:r>
            <a:r>
              <a:rPr lang="en-US" sz="2400" dirty="0"/>
              <a:t>rray of </a:t>
            </a:r>
            <a:r>
              <a:rPr lang="en-US" sz="2400" u="sng" dirty="0"/>
              <a:t>I</a:t>
            </a:r>
            <a:r>
              <a:rPr lang="en-US" sz="2400" dirty="0"/>
              <a:t>ndependent </a:t>
            </a:r>
            <a:r>
              <a:rPr lang="en-US" sz="2400" u="sng" dirty="0"/>
              <a:t>D</a:t>
            </a:r>
            <a:r>
              <a:rPr lang="en-US" sz="2400" dirty="0"/>
              <a:t>isks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520" y="6492875"/>
            <a:ext cx="8892480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TextBox 16"/>
          <p:cNvSpPr txBox="1"/>
          <p:nvPr/>
        </p:nvSpPr>
        <p:spPr>
          <a:xfrm>
            <a:off x="152400" y="4572000"/>
            <a:ext cx="486918" cy="7661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6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" t="4916" r="6584" b="4138"/>
          <a:stretch/>
        </p:blipFill>
        <p:spPr>
          <a:xfrm>
            <a:off x="683568" y="0"/>
            <a:ext cx="8262978" cy="655102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7393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-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 r="8306" b="3810"/>
          <a:stretch/>
        </p:blipFill>
        <p:spPr>
          <a:xfrm>
            <a:off x="2195736" y="0"/>
            <a:ext cx="4896544" cy="655685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7393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1" b="18721"/>
          <a:stretch/>
        </p:blipFill>
        <p:spPr>
          <a:xfrm>
            <a:off x="107504" y="-99392"/>
            <a:ext cx="8513459" cy="671606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10400" y="1524000"/>
            <a:ext cx="2133600" cy="2018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</a:rPr>
              <a:t>Table 6.4  </a:t>
            </a:r>
          </a:p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</a:rPr>
              <a:t>RAID Comparison (page 1 of 2)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194121"/>
              </p:ext>
            </p:extLst>
          </p:nvPr>
        </p:nvGraphicFramePr>
        <p:xfrm>
          <a:off x="251520" y="116632"/>
          <a:ext cx="6696745" cy="659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3300" imgH="5321300" progId="Word.Document.12">
                  <p:embed/>
                </p:oleObj>
              </mc:Choice>
              <mc:Fallback>
                <p:oleObj name="Document" r:id="rId3" imgW="6083300" imgH="5321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16632"/>
                        <a:ext cx="6696745" cy="659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781800" y="1371600"/>
            <a:ext cx="2362200" cy="2028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</a:rPr>
              <a:t>Table 6.4  </a:t>
            </a:r>
          </a:p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</a:rPr>
              <a:t>RAID Comparison (page 2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284911"/>
              </p:ext>
            </p:extLst>
          </p:nvPr>
        </p:nvGraphicFramePr>
        <p:xfrm>
          <a:off x="107504" y="8166"/>
          <a:ext cx="6696744" cy="6710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3300" imgH="6096000" progId="Word.Document.12">
                  <p:embed/>
                </p:oleObj>
              </mc:Choice>
              <mc:Fallback>
                <p:oleObj name="Document" r:id="rId3" imgW="6083300" imgH="609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04" y="8166"/>
                        <a:ext cx="6696744" cy="6710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Characteristics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556792"/>
            <a:ext cx="7848872" cy="4724400"/>
          </a:xfrm>
        </p:spPr>
        <p:txBody>
          <a:bodyPr>
            <a:normAutofit/>
          </a:bodyPr>
          <a:lstStyle/>
          <a:p>
            <a:r>
              <a:rPr lang="en-GB" dirty="0"/>
              <a:t>Ts = Pc </a:t>
            </a:r>
            <a:r>
              <a:rPr lang="en-GB" altLang="ko-KR" dirty="0"/>
              <a:t>×</a:t>
            </a:r>
            <a:r>
              <a:rPr lang="en-GB" dirty="0"/>
              <a:t> Tc + (1-Pc) × (Tc +Tm) = </a:t>
            </a:r>
            <a:r>
              <a:rPr lang="en-GB" altLang="ko-KR" dirty="0"/>
              <a:t>Tc + (1-Pc) × </a:t>
            </a:r>
            <a:r>
              <a:rPr lang="en-US" altLang="ko-KR" dirty="0"/>
              <a:t>Tm</a:t>
            </a:r>
            <a:r>
              <a:rPr lang="ko-KR" altLang="en-US" dirty="0"/>
              <a:t>  </a:t>
            </a:r>
            <a:r>
              <a:rPr lang="en-GB" altLang="ko-KR" dirty="0"/>
              <a:t>    </a:t>
            </a:r>
            <a:endParaRPr lang="en-GB" dirty="0"/>
          </a:p>
          <a:p>
            <a:pPr lvl="1"/>
            <a:r>
              <a:rPr lang="en-GB" dirty="0"/>
              <a:t>Pc :  Cache hit ratio</a:t>
            </a:r>
          </a:p>
          <a:p>
            <a:pPr lvl="1"/>
            <a:r>
              <a:rPr lang="en-GB" dirty="0"/>
              <a:t>Tc : access time of cache		</a:t>
            </a:r>
          </a:p>
          <a:p>
            <a:pPr lvl="1"/>
            <a:r>
              <a:rPr lang="en-US" altLang="ko-KR" dirty="0"/>
              <a:t>Tm</a:t>
            </a:r>
            <a:r>
              <a:rPr lang="en-GB" dirty="0"/>
              <a:t> : </a:t>
            </a:r>
            <a:r>
              <a:rPr lang="en-GB" altLang="ko-KR" dirty="0"/>
              <a:t>access time of main memory</a:t>
            </a:r>
          </a:p>
          <a:p>
            <a:pPr marL="228600" lvl="1" indent="0">
              <a:buNone/>
            </a:pPr>
            <a:endParaRPr lang="en-GB" altLang="ko-KR" dirty="0"/>
          </a:p>
          <a:p>
            <a:pPr marL="228600" lvl="1" indent="0">
              <a:buNone/>
            </a:pPr>
            <a:r>
              <a:rPr lang="en-GB" altLang="ko-KR" dirty="0"/>
              <a:t>Ex) Tc = 5ns, Tm=50</a:t>
            </a:r>
            <a:r>
              <a:rPr lang="en-US" altLang="ko-KR" dirty="0"/>
              <a:t>ns,</a:t>
            </a:r>
            <a:r>
              <a:rPr lang="ko-KR" altLang="en-US" dirty="0"/>
              <a:t> </a:t>
            </a:r>
            <a:r>
              <a:rPr lang="en-US" altLang="ko-KR" dirty="0"/>
              <a:t>Pc=0.9   =&gt;  </a:t>
            </a:r>
            <a:r>
              <a:rPr lang="en-GB" altLang="ko-KR" dirty="0"/>
              <a:t>Ts= 5 + 0.1 × 50 = 10ns</a:t>
            </a:r>
          </a:p>
          <a:p>
            <a:pPr marL="228600" lvl="1" indent="0">
              <a:buNone/>
            </a:pPr>
            <a:endParaRPr lang="en-GB" dirty="0"/>
          </a:p>
          <a:p>
            <a:r>
              <a:rPr lang="en-GB" dirty="0"/>
              <a:t>Cs = (Cc </a:t>
            </a:r>
            <a:r>
              <a:rPr lang="en-GB" altLang="ko-KR" dirty="0"/>
              <a:t>× Sc + Cm × </a:t>
            </a:r>
            <a:r>
              <a:rPr lang="en-GB" altLang="ko-KR" dirty="0" err="1"/>
              <a:t>Sm</a:t>
            </a:r>
            <a:r>
              <a:rPr lang="en-GB" altLang="ko-KR" dirty="0"/>
              <a:t>) / (Sc + </a:t>
            </a:r>
            <a:r>
              <a:rPr lang="en-GB" altLang="ko-KR" dirty="0" err="1"/>
              <a:t>Sm</a:t>
            </a:r>
            <a:r>
              <a:rPr lang="en-GB" altLang="ko-KR" dirty="0"/>
              <a:t>)</a:t>
            </a:r>
            <a:endParaRPr lang="en-GB" dirty="0"/>
          </a:p>
          <a:p>
            <a:pPr lvl="1"/>
            <a:r>
              <a:rPr lang="en-GB" dirty="0"/>
              <a:t>Cc : average cost per bit for cache</a:t>
            </a:r>
          </a:p>
          <a:p>
            <a:pPr lvl="1"/>
            <a:r>
              <a:rPr lang="en-GB" dirty="0"/>
              <a:t>Sc : size of main memory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620688"/>
            <a:ext cx="7556313" cy="1116106"/>
          </a:xfrm>
        </p:spPr>
        <p:txBody>
          <a:bodyPr>
            <a:normAutofit/>
          </a:bodyPr>
          <a:lstStyle/>
          <a:p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 Compared to HDD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72816"/>
            <a:ext cx="7556313" cy="4144963"/>
          </a:xfrm>
        </p:spPr>
        <p:txBody>
          <a:bodyPr>
            <a:normAutofit/>
          </a:bodyPr>
          <a:lstStyle/>
          <a:p>
            <a:r>
              <a:rPr lang="en-GB" sz="2000" dirty="0"/>
              <a:t>SSDs have the following advantages over HDDs:</a:t>
            </a:r>
            <a:endParaRPr lang="en-GB" dirty="0"/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High-performance input/output operations per second (IOPS)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Durability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Longer lifespan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Lower power consumption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Quieter and cooler running capabilities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Lower access times and latency rates</a:t>
            </a:r>
          </a:p>
        </p:txBody>
      </p:sp>
      <p:sp useBgFill="1">
        <p:nvSpPr>
          <p:cNvPr id="8" name="TextBox 7"/>
          <p:cNvSpPr txBox="1"/>
          <p:nvPr/>
        </p:nvSpPr>
        <p:spPr>
          <a:xfrm>
            <a:off x="228600" y="4572000"/>
            <a:ext cx="337066" cy="11919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9" y="980728"/>
            <a:ext cx="9037738" cy="40104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1317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6.5 </a:t>
            </a:r>
          </a:p>
          <a:p>
            <a:pPr algn="ctr"/>
            <a:r>
              <a:rPr lang="en-US" dirty="0">
                <a:latin typeface="+mn-lt"/>
              </a:rPr>
              <a:t>Comparison of Solid State Drives and Disk Drives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192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5" t="2950" r="19546" b="5776"/>
          <a:stretch/>
        </p:blipFill>
        <p:spPr>
          <a:xfrm>
            <a:off x="2843808" y="-99392"/>
            <a:ext cx="3409427" cy="657077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Issues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8518" y="2133600"/>
            <a:ext cx="3657600" cy="4190999"/>
          </a:xfrm>
        </p:spPr>
        <p:txBody>
          <a:bodyPr>
            <a:normAutofit/>
          </a:bodyPr>
          <a:lstStyle/>
          <a:p>
            <a:r>
              <a:rPr lang="en-GB" dirty="0"/>
              <a:t>SDD performance has a tendency to slow down as the device is used</a:t>
            </a:r>
          </a:p>
          <a:p>
            <a:pPr lvl="1"/>
            <a:r>
              <a:rPr lang="en-GB" dirty="0"/>
              <a:t>The entire block must be read from the flash memory and placed in a RAM buffer</a:t>
            </a:r>
          </a:p>
          <a:p>
            <a:pPr lvl="1"/>
            <a:r>
              <a:rPr lang="en-GB" dirty="0"/>
              <a:t>Before the block can be written back to flash memory, the entire block of flash memory must be erased</a:t>
            </a:r>
          </a:p>
          <a:p>
            <a:pPr lvl="1"/>
            <a:r>
              <a:rPr lang="en-GB" dirty="0"/>
              <a:t>The entire block from the buffer is now written back to the flash memory</a:t>
            </a:r>
          </a:p>
          <a:p>
            <a:pPr lvl="1"/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399878" y="1985962"/>
            <a:ext cx="3753522" cy="4567237"/>
          </a:xfrm>
        </p:spPr>
        <p:txBody>
          <a:bodyPr>
            <a:normAutofit fontScale="92500" lnSpcReduction="20000"/>
          </a:bodyPr>
          <a:lstStyle/>
          <a:p>
            <a:r>
              <a:rPr lang="en-US" sz="1946" dirty="0"/>
              <a:t>Flash memory becomes unusable after a certain number of writes</a:t>
            </a:r>
          </a:p>
          <a:p>
            <a:pPr lvl="1"/>
            <a:r>
              <a:rPr lang="en-US" sz="1946" dirty="0"/>
              <a:t>Techniques for prolonging life: </a:t>
            </a:r>
          </a:p>
          <a:p>
            <a:pPr lvl="2"/>
            <a:r>
              <a:rPr lang="en-US" sz="1730" dirty="0"/>
              <a:t>Front-ending the flash with a cache to delay and group write operations</a:t>
            </a:r>
          </a:p>
          <a:p>
            <a:pPr lvl="2"/>
            <a:r>
              <a:rPr lang="en-US" sz="1730" dirty="0"/>
              <a:t>Using wear-leveling algorithms that evenly distribute writes across block of cells</a:t>
            </a:r>
          </a:p>
          <a:p>
            <a:pPr lvl="2"/>
            <a:r>
              <a:rPr lang="en-US" sz="1730" dirty="0"/>
              <a:t>Bad-block management techniques</a:t>
            </a:r>
          </a:p>
          <a:p>
            <a:pPr lvl="1"/>
            <a:r>
              <a:rPr lang="en-US" sz="1946" dirty="0"/>
              <a:t>Most flash devices estimate their own remaining lifetimes so systems can anticipate failure and take preemptive action</a:t>
            </a:r>
          </a:p>
          <a:p>
            <a:pPr lvl="1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9906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3"/>
                </a:solidFill>
                <a:latin typeface="+mn-lt"/>
              </a:rPr>
              <a:t>There are two practical issues peculiar to SSDs that are not faced by HDDs: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48265" y="1556792"/>
            <a:ext cx="21693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  <a:latin typeface="+mn-lt"/>
              </a:rPr>
              <a:t>Table 6. 6 </a:t>
            </a:r>
          </a:p>
          <a:p>
            <a:pPr algn="ctr"/>
            <a:endParaRPr lang="en-US" sz="3000" dirty="0">
              <a:solidFill>
                <a:schemeClr val="tx2"/>
              </a:solidFill>
              <a:latin typeface="+mn-lt"/>
            </a:endParaRPr>
          </a:p>
          <a:p>
            <a:pPr algn="ctr"/>
            <a:r>
              <a:rPr lang="en-US" sz="3000" dirty="0">
                <a:solidFill>
                  <a:schemeClr val="tx2"/>
                </a:solidFill>
                <a:latin typeface="+mn-lt"/>
              </a:rPr>
              <a:t>Optical </a:t>
            </a:r>
          </a:p>
          <a:p>
            <a:pPr algn="ctr"/>
            <a:r>
              <a:rPr lang="en-US" sz="3000" dirty="0">
                <a:solidFill>
                  <a:schemeClr val="tx2"/>
                </a:solidFill>
                <a:latin typeface="+mn-lt"/>
              </a:rPr>
              <a:t>Disk </a:t>
            </a:r>
          </a:p>
          <a:p>
            <a:pPr algn="ctr"/>
            <a:r>
              <a:rPr lang="en-US" sz="3000" dirty="0">
                <a:solidFill>
                  <a:schemeClr val="tx2"/>
                </a:solidFill>
                <a:latin typeface="+mn-lt"/>
              </a:rPr>
              <a:t>Products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-34534"/>
            <a:ext cx="6698971" cy="676875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512" y="6597352"/>
            <a:ext cx="6122894" cy="191358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368987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 Tape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196752"/>
            <a:ext cx="7344816" cy="49530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Tape systems use the same reading and recording techniques as disk systems</a:t>
            </a:r>
          </a:p>
          <a:p>
            <a:r>
              <a:rPr lang="en-GB" dirty="0"/>
              <a:t>Medium is flexible polyester tape coated with magnetizable material</a:t>
            </a:r>
          </a:p>
          <a:p>
            <a:r>
              <a:rPr lang="en-GB" dirty="0"/>
              <a:t>Coating may consist of particles of pure metal in special binders or vapor-plated metal films</a:t>
            </a:r>
          </a:p>
          <a:p>
            <a:r>
              <a:rPr lang="en-GB" dirty="0"/>
              <a:t>Data on the tape are structured as a number of  parallel tracks running lengthwise</a:t>
            </a:r>
          </a:p>
          <a:p>
            <a:r>
              <a:rPr lang="en-GB" dirty="0"/>
              <a:t>Serial recording</a:t>
            </a:r>
          </a:p>
          <a:p>
            <a:pPr lvl="1"/>
            <a:r>
              <a:rPr lang="en-GB" dirty="0"/>
              <a:t>Data are laid out as a sequence of bits along each track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Data are read and written in contiguous blocks called </a:t>
            </a:r>
            <a:r>
              <a:rPr lang="en-GB" sz="2000" i="1" dirty="0"/>
              <a:t>physical records</a:t>
            </a:r>
            <a:endParaRPr lang="en-GB" sz="2000" dirty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Blocks on the tape are separated by gaps referred                      to as </a:t>
            </a:r>
            <a:r>
              <a:rPr lang="en-GB" sz="2000" i="1" dirty="0"/>
              <a:t>inter-record gaps</a:t>
            </a:r>
            <a:endParaRPr lang="en-GB" sz="20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1318">
            <a:off x="6597021" y="5110887"/>
            <a:ext cx="2438080" cy="1694465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4073526" cy="1116106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40296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Magnetic disk</a:t>
            </a:r>
          </a:p>
          <a:p>
            <a:pPr lvl="1"/>
            <a:r>
              <a:rPr lang="en-US" dirty="0"/>
              <a:t>Magnetic read and write mechanisms</a:t>
            </a:r>
          </a:p>
          <a:p>
            <a:pPr lvl="1"/>
            <a:r>
              <a:rPr lang="en-US" dirty="0"/>
              <a:t>Data organization and formatting</a:t>
            </a:r>
          </a:p>
          <a:p>
            <a:pPr lvl="1"/>
            <a:r>
              <a:rPr lang="en-US" dirty="0"/>
              <a:t>Physical characteristics</a:t>
            </a:r>
          </a:p>
          <a:p>
            <a:pPr lvl="1"/>
            <a:r>
              <a:rPr lang="en-US" dirty="0"/>
              <a:t>Disk performance parameters</a:t>
            </a:r>
          </a:p>
          <a:p>
            <a:r>
              <a:rPr lang="en-US" dirty="0"/>
              <a:t>Solid state drives</a:t>
            </a:r>
          </a:p>
          <a:p>
            <a:pPr lvl="1"/>
            <a:r>
              <a:rPr lang="en-US" dirty="0"/>
              <a:t>SSD compared to HDD</a:t>
            </a:r>
          </a:p>
          <a:p>
            <a:pPr lvl="1"/>
            <a:r>
              <a:rPr lang="en-US" dirty="0"/>
              <a:t>SSD organization</a:t>
            </a:r>
          </a:p>
          <a:p>
            <a:pPr lvl="1"/>
            <a:r>
              <a:rPr lang="en-US" dirty="0"/>
              <a:t>Practical issues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1765" dirty="0"/>
              <a:t>Magnetic tape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800600" y="2286000"/>
            <a:ext cx="3657600" cy="4114800"/>
          </a:xfrm>
        </p:spPr>
        <p:txBody>
          <a:bodyPr>
            <a:normAutofit lnSpcReduction="10000"/>
          </a:bodyPr>
          <a:lstStyle/>
          <a:p>
            <a:r>
              <a:rPr lang="en-US" sz="1765" dirty="0"/>
              <a:t>RAID</a:t>
            </a:r>
          </a:p>
          <a:p>
            <a:pPr lvl="1"/>
            <a:r>
              <a:rPr lang="en-US" sz="1765" dirty="0"/>
              <a:t>RAID level 0</a:t>
            </a:r>
          </a:p>
          <a:p>
            <a:pPr lvl="1"/>
            <a:r>
              <a:rPr lang="en-US" sz="1765" dirty="0"/>
              <a:t>RAID level 1</a:t>
            </a:r>
          </a:p>
          <a:p>
            <a:pPr lvl="1"/>
            <a:r>
              <a:rPr lang="en-US" sz="1765" dirty="0"/>
              <a:t>RAID level 2</a:t>
            </a:r>
          </a:p>
          <a:p>
            <a:pPr lvl="1"/>
            <a:r>
              <a:rPr lang="en-US" sz="1765" dirty="0"/>
              <a:t>RAID level 3</a:t>
            </a:r>
          </a:p>
          <a:p>
            <a:pPr lvl="1"/>
            <a:r>
              <a:rPr lang="en-US" sz="1765" dirty="0"/>
              <a:t>RAID level 4</a:t>
            </a:r>
          </a:p>
          <a:p>
            <a:pPr lvl="1"/>
            <a:r>
              <a:rPr lang="en-US" sz="1765" dirty="0"/>
              <a:t>RAID level 5</a:t>
            </a:r>
          </a:p>
          <a:p>
            <a:pPr lvl="1"/>
            <a:r>
              <a:rPr lang="en-US" sz="1765" dirty="0"/>
              <a:t>RAID level 6</a:t>
            </a:r>
          </a:p>
          <a:p>
            <a:r>
              <a:rPr lang="en-US" sz="1765" dirty="0"/>
              <a:t>Optical memory</a:t>
            </a:r>
          </a:p>
          <a:p>
            <a:pPr lvl="1"/>
            <a:r>
              <a:rPr lang="en-US" sz="1765" dirty="0"/>
              <a:t>Compact disk</a:t>
            </a:r>
          </a:p>
          <a:p>
            <a:pPr lvl="1"/>
            <a:r>
              <a:rPr lang="en-US" sz="1765" dirty="0"/>
              <a:t>Digital versatile disk</a:t>
            </a:r>
          </a:p>
          <a:p>
            <a:pPr lvl="1"/>
            <a:r>
              <a:rPr lang="en-US" sz="1765" dirty="0"/>
              <a:t>High-definition optical disks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7541" y="1295400"/>
            <a:ext cx="3657600" cy="1098177"/>
          </a:xfrm>
        </p:spPr>
        <p:txBody>
          <a:bodyPr>
            <a:normAutofit/>
          </a:bodyPr>
          <a:lstStyle/>
          <a:p>
            <a:r>
              <a:rPr lang="en-US" dirty="0"/>
              <a:t>    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6     </a:t>
            </a:r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419600" y="3048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External Memory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rgbClr val="6666CC"/>
                </a:solidFill>
              </a:rPr>
              <a:t> 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5085184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 err="1"/>
              <a:t>Input/Output</a:t>
            </a:r>
            <a:r>
              <a:rPr lang="en-US" sz="3200"/>
              <a:t> 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" t="13104" r="6422" b="7928"/>
          <a:stretch/>
        </p:blipFill>
        <p:spPr>
          <a:xfrm>
            <a:off x="1475656" y="-171400"/>
            <a:ext cx="5904656" cy="6656349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Devices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828800"/>
            <a:ext cx="3657600" cy="4495800"/>
          </a:xfrm>
        </p:spPr>
        <p:txBody>
          <a:bodyPr>
            <a:normAutofit/>
          </a:bodyPr>
          <a:lstStyle/>
          <a:p>
            <a:r>
              <a:rPr lang="en-US" dirty="0"/>
              <a:t>Provide a means of exchanging data between the external environment and the computer</a:t>
            </a:r>
          </a:p>
          <a:p>
            <a:r>
              <a:rPr lang="en-US" dirty="0"/>
              <a:t>Attach to the computer by a link to an I/O module</a:t>
            </a:r>
          </a:p>
          <a:p>
            <a:pPr lvl="1"/>
            <a:r>
              <a:rPr lang="en-US" sz="1600" dirty="0"/>
              <a:t>The link is used to exchange control, status, and data between the I/O module and the external device</a:t>
            </a:r>
          </a:p>
          <a:p>
            <a:r>
              <a:rPr lang="en-US" i="1" dirty="0"/>
              <a:t>Peripheral device</a:t>
            </a:r>
            <a:endParaRPr lang="en-US" dirty="0"/>
          </a:p>
          <a:p>
            <a:pPr lvl="1"/>
            <a:r>
              <a:rPr lang="en-US" sz="1600" dirty="0"/>
              <a:t>An external device connected to an I/O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032" y="1484784"/>
            <a:ext cx="3744416" cy="525658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Three categories:</a:t>
            </a:r>
          </a:p>
          <a:p>
            <a:r>
              <a:rPr lang="en-US" sz="2118" dirty="0"/>
              <a:t>Human readable</a:t>
            </a:r>
          </a:p>
          <a:p>
            <a:pPr lvl="1"/>
            <a:r>
              <a:rPr lang="en-US" dirty="0"/>
              <a:t>Suitable for communicating with the computer user</a:t>
            </a:r>
          </a:p>
          <a:p>
            <a:pPr lvl="1"/>
            <a:r>
              <a:rPr lang="en-US" dirty="0"/>
              <a:t>Video display terminals (VDTs), printers</a:t>
            </a:r>
          </a:p>
          <a:p>
            <a:r>
              <a:rPr lang="en-US" sz="2118" dirty="0"/>
              <a:t>Machine readable</a:t>
            </a:r>
          </a:p>
          <a:p>
            <a:pPr lvl="1"/>
            <a:r>
              <a:rPr lang="en-US" dirty="0"/>
              <a:t>Suitable for communicating with equipment</a:t>
            </a:r>
          </a:p>
          <a:p>
            <a:pPr lvl="1"/>
            <a:r>
              <a:rPr lang="en-US" dirty="0"/>
              <a:t>Magnetic disk and tape systems, sensors and actuators</a:t>
            </a:r>
          </a:p>
          <a:p>
            <a:r>
              <a:rPr lang="en-US" sz="2118" dirty="0"/>
              <a:t>Communication</a:t>
            </a:r>
          </a:p>
          <a:p>
            <a:pPr lvl="1"/>
            <a:r>
              <a:rPr lang="en-US" dirty="0"/>
              <a:t>Suitable for communicating with remote devices such as a terminal, a machine readable device, or another computer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97000"/>
          </a:blip>
          <a:stretch>
            <a:fillRect/>
          </a:stretch>
        </p:blipFill>
        <p:spPr>
          <a:xfrm>
            <a:off x="7086600" y="228600"/>
            <a:ext cx="1825625" cy="1610100"/>
          </a:xfrm>
          <a:prstGeom prst="rect">
            <a:avLst/>
          </a:prstGeom>
          <a:effectLst>
            <a:glow rad="101600">
              <a:schemeClr val="accent4">
                <a:alpha val="62000"/>
              </a:schemeClr>
            </a:glow>
            <a:softEdge rad="50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1531938" y="1373188"/>
            <a:ext cx="4557712" cy="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87624" y="5661248"/>
            <a:ext cx="6705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Table 5.1  </a:t>
            </a:r>
          </a:p>
          <a:p>
            <a:pPr algn="ctr"/>
            <a:r>
              <a:rPr lang="en-US" sz="1600" dirty="0">
                <a:latin typeface="+mn-lt"/>
              </a:rPr>
              <a:t>Semiconductor Memory Types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" y="728560"/>
            <a:ext cx="8856984" cy="495547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t="10133" r="23678" b="20332"/>
          <a:stretch/>
        </p:blipFill>
        <p:spPr>
          <a:xfrm>
            <a:off x="1331640" y="-243408"/>
            <a:ext cx="6696744" cy="6697477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Keyboard/Monitor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539552" y="2060848"/>
            <a:ext cx="3769660" cy="4680520"/>
          </a:xfrm>
        </p:spPr>
        <p:txBody>
          <a:bodyPr>
            <a:normAutofit fontScale="70000" lnSpcReduction="20000"/>
          </a:bodyPr>
          <a:lstStyle/>
          <a:p>
            <a:r>
              <a:rPr lang="en-US" sz="2143" dirty="0"/>
              <a:t>Basic unit of exchange is the character</a:t>
            </a:r>
          </a:p>
          <a:p>
            <a:pPr lvl="1"/>
            <a:r>
              <a:rPr lang="en-US" dirty="0"/>
              <a:t>Associated with each character is a code</a:t>
            </a:r>
          </a:p>
          <a:p>
            <a:pPr lvl="1"/>
            <a:r>
              <a:rPr lang="en-US" dirty="0"/>
              <a:t>Each character in this code is represented by a unique 7-bit binary code</a:t>
            </a:r>
          </a:p>
          <a:p>
            <a:pPr lvl="2"/>
            <a:r>
              <a:rPr lang="en-US" dirty="0"/>
              <a:t>128 different characters can be represented</a:t>
            </a:r>
          </a:p>
          <a:p>
            <a:r>
              <a:rPr lang="en-US" sz="2143" dirty="0"/>
              <a:t>Characters are of two types: </a:t>
            </a:r>
          </a:p>
          <a:p>
            <a:pPr lvl="1"/>
            <a:r>
              <a:rPr lang="en-US" dirty="0"/>
              <a:t>Printable</a:t>
            </a:r>
          </a:p>
          <a:p>
            <a:pPr lvl="2"/>
            <a:r>
              <a:rPr lang="en-US" dirty="0"/>
              <a:t>Alphabetic, numeric, and special characters that can be </a:t>
            </a:r>
            <a:r>
              <a:rPr lang="en-US" sz="1760" dirty="0"/>
              <a:t>printed on paper or displayed on a screen</a:t>
            </a:r>
          </a:p>
          <a:p>
            <a:pPr lvl="1"/>
            <a:r>
              <a:rPr lang="en-US" sz="1857" dirty="0"/>
              <a:t>Control </a:t>
            </a:r>
          </a:p>
          <a:p>
            <a:pPr lvl="2"/>
            <a:r>
              <a:rPr lang="en-US" dirty="0"/>
              <a:t>Have to do with controlling the printing or displaying of characters</a:t>
            </a:r>
          </a:p>
          <a:p>
            <a:pPr lvl="2"/>
            <a:r>
              <a:rPr lang="en-US" dirty="0"/>
              <a:t>Example is carriage return</a:t>
            </a:r>
          </a:p>
          <a:p>
            <a:pPr lvl="2"/>
            <a:r>
              <a:rPr lang="en-US" dirty="0"/>
              <a:t>Other control characters are concerned with communications procedures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2895600"/>
            <a:ext cx="3581400" cy="3657600"/>
          </a:xfrm>
        </p:spPr>
        <p:txBody>
          <a:bodyPr>
            <a:noAutofit/>
          </a:bodyPr>
          <a:lstStyle/>
          <a:p>
            <a:pPr>
              <a:spcBef>
                <a:spcPts val="1400"/>
              </a:spcBef>
            </a:pPr>
            <a:r>
              <a:rPr lang="en-US" sz="1300" dirty="0"/>
              <a:t>When the user depresses a key it generates an electronic signal that is interpreted by the transducer in the keyboard and translated into the bit pattern of the corresponding IRA code</a:t>
            </a:r>
          </a:p>
          <a:p>
            <a:pPr>
              <a:spcBef>
                <a:spcPts val="1400"/>
              </a:spcBef>
            </a:pPr>
            <a:r>
              <a:rPr lang="en-US" sz="1300" dirty="0"/>
              <a:t>This bit pattern is transmitted to the I/O module in the computer</a:t>
            </a:r>
          </a:p>
          <a:p>
            <a:pPr>
              <a:spcBef>
                <a:spcPts val="1400"/>
              </a:spcBef>
            </a:pPr>
            <a:r>
              <a:rPr lang="en-US" sz="1300" dirty="0"/>
              <a:t>On output, IRA code characters are transmitted to an external device from the I/O module</a:t>
            </a:r>
          </a:p>
          <a:p>
            <a:pPr>
              <a:spcBef>
                <a:spcPts val="1400"/>
              </a:spcBef>
            </a:pPr>
            <a:r>
              <a:rPr lang="en-US" sz="1300" dirty="0"/>
              <a:t>The transducer interprets the code and sends the required electronic signals to the output device either to display the indicated character or perform the requested control function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39552" y="1124744"/>
            <a:ext cx="3816424" cy="793377"/>
          </a:xfrm>
        </p:spPr>
        <p:txBody>
          <a:bodyPr/>
          <a:lstStyle/>
          <a:p>
            <a:r>
              <a:rPr lang="en-US" dirty="0"/>
              <a:t>International Reference Alphabet (IRA)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3000" y="2286000"/>
            <a:ext cx="3657600" cy="475129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Keyboard Codes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228600"/>
            <a:ext cx="335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Most common means of computer/user interaction</a:t>
            </a:r>
          </a:p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User provides input through the keyboard</a:t>
            </a:r>
          </a:p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The monitor displays data provided by the computer</a:t>
            </a:r>
          </a:p>
          <a:p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4800600" y="228600"/>
            <a:ext cx="228600" cy="1752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/>
          <p:cNvGraphicFramePr>
            <a:graphicFrameLocks noGrp="1"/>
          </p:cNvGraphicFramePr>
          <p:nvPr>
            <p:ph idx="4294967295"/>
          </p:nvPr>
        </p:nvGraphicFramePr>
        <p:xfrm>
          <a:off x="179512" y="260648"/>
          <a:ext cx="8727550" cy="6105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5" name="Picture 4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" t="11706" r="5319" b="11247"/>
          <a:stretch/>
        </p:blipFill>
        <p:spPr>
          <a:xfrm>
            <a:off x="107504" y="404664"/>
            <a:ext cx="8860150" cy="5929823"/>
          </a:xfrm>
          <a:prstGeom prst="rect">
            <a:avLst/>
          </a:prstGeom>
        </p:spPr>
      </p:pic>
    </p:spTree>
  </p:cSld>
  <p:clrMapOvr>
    <a:masterClrMapping/>
  </p:clrMapOvr>
  <p:transition spd="med">
    <p:wheel spokes="2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556313" cy="79208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Programmed I/O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467544" y="1052736"/>
            <a:ext cx="7776864" cy="54726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3">
                    <a:lumMod val="75000"/>
                  </a:schemeClr>
                </a:solidFill>
              </a:rPr>
              <a:t>Three techniques are possible for I/O operations:</a:t>
            </a:r>
          </a:p>
          <a:p>
            <a:pPr marL="228600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2000" dirty="0"/>
              <a:t>Programmed I/O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/>
              <a:t>Data are exchanged between the processor and the I/O module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/>
              <a:t>Processor executes a program that gives it direct control of the I/O operation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/>
              <a:t>When the processor issues a command it must wait until the I/O operation is complete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/>
              <a:t>If the processor is faster than the I/O module this is wasteful of processor time</a:t>
            </a:r>
          </a:p>
          <a:p>
            <a:pPr marL="228600" lvl="1" indent="-228600">
              <a:spcBef>
                <a:spcPts val="8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2054" dirty="0"/>
              <a:t>Interrupt-driven I/O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/>
              <a:t>Processor issues an I/O command, continues to execute other instructions, and is interrupted by the I/O module when the latter has completed its work</a:t>
            </a:r>
          </a:p>
          <a:p>
            <a:pPr marL="228600" lvl="1">
              <a:spcBef>
                <a:spcPts val="800"/>
              </a:spcBef>
              <a:buClr>
                <a:schemeClr val="accent1"/>
              </a:buClr>
            </a:pPr>
            <a:r>
              <a:rPr lang="en-US" sz="2000" dirty="0"/>
              <a:t>Direct memory access (DMA)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/>
              <a:t>The I/O module and main memory exchange data directly without processor involvement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5" y="2564904"/>
            <a:ext cx="8818671" cy="29210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28" y="764704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n-lt"/>
              </a:rPr>
              <a:t>Table 7.1   </a:t>
            </a:r>
          </a:p>
          <a:p>
            <a:pPr algn="ctr"/>
            <a:r>
              <a:rPr lang="en-US" sz="3600" dirty="0">
                <a:latin typeface="+mn-lt"/>
              </a:rPr>
              <a:t>I/O Techniques </a:t>
            </a:r>
          </a:p>
        </p:txBody>
      </p:sp>
    </p:spTree>
  </p:cSld>
  <p:clrMapOvr>
    <a:masterClrMapping/>
  </p:clrMapOvr>
  <p:transition spd="med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Commands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7556313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four types of I/O commands that an I/O module may receive when it is addressed by a processor: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/>
              <a:t> Control</a:t>
            </a:r>
          </a:p>
          <a:p>
            <a:pPr marL="1028700" lvl="1" indent="-173038">
              <a:buSzPct val="100000"/>
              <a:buNone/>
            </a:pPr>
            <a:r>
              <a:rPr lang="en-US" dirty="0"/>
              <a:t>- used to activate a peripheral and tell it what to do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/>
              <a:t> Test</a:t>
            </a:r>
          </a:p>
          <a:p>
            <a:pPr marL="1028700" lvl="1" indent="-173038">
              <a:buSzPct val="100000"/>
              <a:buNone/>
            </a:pPr>
            <a:r>
              <a:rPr lang="en-US" dirty="0"/>
              <a:t>- used to test various status conditions associated with an I/O module and its peripherals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/>
              <a:t> Read</a:t>
            </a:r>
          </a:p>
          <a:p>
            <a:pPr marL="1028700" lvl="1" indent="-173038">
              <a:buSzPct val="100000"/>
              <a:buNone/>
            </a:pPr>
            <a:r>
              <a:rPr lang="en-US" dirty="0"/>
              <a:t>- causes the I/O module to obtain an item of data from the peripheral and place it in an internal buffer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/>
              <a:t> Write</a:t>
            </a:r>
          </a:p>
          <a:p>
            <a:pPr marL="1028700" lvl="1" indent="-173038">
              <a:buSzPct val="100000"/>
              <a:buNone/>
            </a:pPr>
            <a:r>
              <a:rPr lang="en-US" dirty="0"/>
              <a:t>- causes the I/O module to take an item of data from the data bus and subsequently transmit that data item to the peripheral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88571"/>
            <a:ext cx="6122894" cy="365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  <p:pic>
        <p:nvPicPr>
          <p:cNvPr id="3" name="Picture 2" descr="f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99392"/>
            <a:ext cx="8875059" cy="6858000"/>
          </a:xfrm>
          <a:prstGeom prst="rect">
            <a:avLst/>
          </a:prstGeom>
        </p:spPr>
      </p:pic>
    </p:spTree>
  </p:cSld>
  <p:clrMapOvr>
    <a:masterClrMapping/>
  </p:clrMapOvr>
  <p:transition spd="med">
    <p:wheel spokes="2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116632"/>
            <a:ext cx="75565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Instructions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</p:nvPr>
        </p:nvGraphicFramePr>
        <p:xfrm>
          <a:off x="316780" y="1011202"/>
          <a:ext cx="85344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Mapping Summary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772816"/>
            <a:ext cx="7556313" cy="4144963"/>
          </a:xfrm>
        </p:spPr>
        <p:txBody>
          <a:bodyPr/>
          <a:lstStyle/>
          <a:p>
            <a:r>
              <a:rPr lang="en-US" sz="2400" dirty="0"/>
              <a:t>Memory mapped I/O</a:t>
            </a:r>
          </a:p>
          <a:p>
            <a:pPr lvl="1"/>
            <a:r>
              <a:rPr lang="en-US" sz="2000" dirty="0"/>
              <a:t>Devices and memory share an address space</a:t>
            </a:r>
          </a:p>
          <a:p>
            <a:pPr lvl="1"/>
            <a:r>
              <a:rPr lang="en-US" sz="2000" dirty="0"/>
              <a:t>I/O looks just like memory read/write</a:t>
            </a:r>
          </a:p>
          <a:p>
            <a:pPr lvl="1"/>
            <a:r>
              <a:rPr lang="en-US" sz="2000" dirty="0"/>
              <a:t>No special commands for I/O</a:t>
            </a:r>
          </a:p>
          <a:p>
            <a:pPr lvl="2"/>
            <a:r>
              <a:rPr lang="en-US" sz="1800" dirty="0"/>
              <a:t>Large selection of memory access commands available</a:t>
            </a:r>
          </a:p>
          <a:p>
            <a:r>
              <a:rPr lang="en-US" sz="2400" dirty="0"/>
              <a:t>Isolated I/O</a:t>
            </a:r>
          </a:p>
          <a:p>
            <a:pPr lvl="1"/>
            <a:r>
              <a:rPr lang="en-US" sz="2000" dirty="0"/>
              <a:t>Separate address spaces</a:t>
            </a:r>
          </a:p>
          <a:p>
            <a:pPr lvl="1"/>
            <a:r>
              <a:rPr lang="en-US" sz="2000" dirty="0"/>
              <a:t>Need I/O or memory select lines</a:t>
            </a:r>
          </a:p>
          <a:p>
            <a:pPr lvl="1"/>
            <a:r>
              <a:rPr lang="en-US" sz="2000" dirty="0"/>
              <a:t>Special commands for I/O</a:t>
            </a:r>
          </a:p>
          <a:p>
            <a:pPr lvl="2"/>
            <a:r>
              <a:rPr lang="en-US" dirty="0"/>
              <a:t>Limited set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492">
            <a:off x="6804248" y="4244642"/>
            <a:ext cx="1574924" cy="19281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2" b="17802"/>
          <a:stretch/>
        </p:blipFill>
        <p:spPr>
          <a:xfrm>
            <a:off x="539552" y="-243408"/>
            <a:ext cx="8148383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116632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Interleaved Memory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4294967295"/>
          </p:nvPr>
        </p:nvGraphicFramePr>
        <p:xfrm>
          <a:off x="-756592" y="-99392"/>
          <a:ext cx="9753600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149080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6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4941168"/>
            <a:ext cx="6191157" cy="885825"/>
          </a:xfrm>
        </p:spPr>
        <p:txBody>
          <a:bodyPr>
            <a:normAutofit/>
          </a:bodyPr>
          <a:lstStyle/>
          <a:p>
            <a:r>
              <a:rPr lang="en-US" sz="4400" dirty="0"/>
              <a:t>External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 b="9117"/>
          <a:stretch/>
        </p:blipFill>
        <p:spPr>
          <a:xfrm>
            <a:off x="1115616" y="-243408"/>
            <a:ext cx="6862170" cy="677884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"/>
          <a:stretch/>
        </p:blipFill>
        <p:spPr>
          <a:xfrm>
            <a:off x="2123728" y="-171400"/>
            <a:ext cx="5364201" cy="655272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4" r="12550" b="10528"/>
          <a:stretch/>
        </p:blipFill>
        <p:spPr>
          <a:xfrm>
            <a:off x="-504598" y="851385"/>
            <a:ext cx="9648598" cy="51552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ircle/>
  </p:transition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7138</TotalTime>
  <Words>12315</Words>
  <Application>Microsoft Office PowerPoint</Application>
  <PresentationFormat>화면 슬라이드 쇼(4:3)</PresentationFormat>
  <Paragraphs>1102</Paragraphs>
  <Slides>39</Slides>
  <Notes>39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Arial</vt:lpstr>
      <vt:lpstr>Rockwell</vt:lpstr>
      <vt:lpstr>Times New Roman</vt:lpstr>
      <vt:lpstr>Wingdings</vt:lpstr>
      <vt:lpstr>Advantage</vt:lpstr>
      <vt:lpstr>1_Advantage</vt:lpstr>
      <vt:lpstr>Document</vt:lpstr>
      <vt:lpstr>William Stallings Computer Organization  and Architecture 10th Edition</vt:lpstr>
      <vt:lpstr>Performance Characteristics</vt:lpstr>
      <vt:lpstr>PowerPoint 프레젠테이션</vt:lpstr>
      <vt:lpstr>PowerPoint 프레젠테이션</vt:lpstr>
      <vt:lpstr>Interleaved Memory</vt:lpstr>
      <vt:lpstr>Chapter 6</vt:lpstr>
      <vt:lpstr>PowerPoint 프레젠테이션</vt:lpstr>
      <vt:lpstr>PowerPoint 프레젠테이션</vt:lpstr>
      <vt:lpstr>PowerPoint 프레젠테이션</vt:lpstr>
      <vt:lpstr>Characteristics</vt:lpstr>
      <vt:lpstr>Disk  Classification</vt:lpstr>
      <vt:lpstr>PowerPoint 프레젠테이션</vt:lpstr>
      <vt:lpstr>Disk Performance Parameters</vt:lpstr>
      <vt:lpstr>RAID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SSD Compared to HDD</vt:lpstr>
      <vt:lpstr>PowerPoint 프레젠테이션</vt:lpstr>
      <vt:lpstr>PowerPoint 프레젠테이션</vt:lpstr>
      <vt:lpstr>Practical Issues</vt:lpstr>
      <vt:lpstr>PowerPoint 프레젠테이션</vt:lpstr>
      <vt:lpstr>Magnetic Tape</vt:lpstr>
      <vt:lpstr>Summary</vt:lpstr>
      <vt:lpstr>Chapter 7</vt:lpstr>
      <vt:lpstr>PowerPoint 프레젠테이션</vt:lpstr>
      <vt:lpstr>External Devices</vt:lpstr>
      <vt:lpstr>PowerPoint 프레젠테이션</vt:lpstr>
      <vt:lpstr>Keyboard/Monitor</vt:lpstr>
      <vt:lpstr>PowerPoint 프레젠테이션</vt:lpstr>
      <vt:lpstr>PowerPoint 프레젠테이션</vt:lpstr>
      <vt:lpstr>Programmed I/O</vt:lpstr>
      <vt:lpstr>PowerPoint 프레젠테이션</vt:lpstr>
      <vt:lpstr>I/O Commands</vt:lpstr>
      <vt:lpstr>PowerPoint 프레젠테이션</vt:lpstr>
      <vt:lpstr>I/O Instructions</vt:lpstr>
      <vt:lpstr>I/O Mapping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External Memory</dc:title>
  <dc:creator>Adrian J Pullin</dc:creator>
  <cp:lastModifiedBy>경산 조</cp:lastModifiedBy>
  <cp:revision>151</cp:revision>
  <cp:lastPrinted>2017-09-04T01:22:05Z</cp:lastPrinted>
  <dcterms:created xsi:type="dcterms:W3CDTF">2012-06-20T16:57:50Z</dcterms:created>
  <dcterms:modified xsi:type="dcterms:W3CDTF">2021-09-01T02:35:13Z</dcterms:modified>
</cp:coreProperties>
</file>